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257" r:id="rId3"/>
    <p:sldId id="273" r:id="rId4"/>
    <p:sldId id="258" r:id="rId5"/>
    <p:sldId id="311" r:id="rId6"/>
    <p:sldId id="268" r:id="rId7"/>
    <p:sldId id="260" r:id="rId8"/>
    <p:sldId id="312" r:id="rId9"/>
    <p:sldId id="269" r:id="rId10"/>
    <p:sldId id="270" r:id="rId11"/>
    <p:sldId id="265" r:id="rId12"/>
    <p:sldId id="266" r:id="rId13"/>
    <p:sldId id="271" r:id="rId14"/>
    <p:sldId id="313" r:id="rId15"/>
    <p:sldId id="303" r:id="rId16"/>
    <p:sldId id="305" r:id="rId17"/>
    <p:sldId id="272" r:id="rId18"/>
    <p:sldId id="274" r:id="rId19"/>
    <p:sldId id="314" r:id="rId20"/>
    <p:sldId id="277" r:id="rId21"/>
    <p:sldId id="278" r:id="rId22"/>
    <p:sldId id="306" r:id="rId23"/>
    <p:sldId id="315" r:id="rId24"/>
    <p:sldId id="316" r:id="rId25"/>
    <p:sldId id="307" r:id="rId26"/>
    <p:sldId id="279" r:id="rId27"/>
    <p:sldId id="280" r:id="rId28"/>
    <p:sldId id="281" r:id="rId29"/>
    <p:sldId id="282" r:id="rId30"/>
    <p:sldId id="308" r:id="rId31"/>
    <p:sldId id="283" r:id="rId32"/>
    <p:sldId id="261" r:id="rId33"/>
    <p:sldId id="317" r:id="rId34"/>
    <p:sldId id="318" r:id="rId35"/>
    <p:sldId id="285" r:id="rId36"/>
    <p:sldId id="319" r:id="rId37"/>
    <p:sldId id="284" r:id="rId38"/>
    <p:sldId id="289" r:id="rId39"/>
    <p:sldId id="320" r:id="rId40"/>
    <p:sldId id="291" r:id="rId41"/>
    <p:sldId id="321" r:id="rId42"/>
    <p:sldId id="292" r:id="rId43"/>
    <p:sldId id="293" r:id="rId44"/>
    <p:sldId id="295" r:id="rId45"/>
    <p:sldId id="299" r:id="rId46"/>
    <p:sldId id="262" r:id="rId47"/>
    <p:sldId id="300" r:id="rId48"/>
    <p:sldId id="301" r:id="rId49"/>
    <p:sldId id="302" r:id="rId50"/>
    <p:sldId id="263" r:id="rId51"/>
    <p:sldId id="310" r:id="rId5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FF99CC"/>
    <a:srgbClr val="FFCCCC"/>
    <a:srgbClr val="6600CC"/>
    <a:srgbClr val="993300"/>
    <a:srgbClr val="A45200"/>
    <a:srgbClr val="CC9900"/>
    <a:srgbClr val="E26C00"/>
    <a:srgbClr val="C75D00"/>
    <a:srgbClr val="E27100"/>
  </p:clrMru>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889" autoAdjust="0"/>
    <p:restoredTop sz="95581" autoAdjust="0"/>
  </p:normalViewPr>
  <p:slideViewPr>
    <p:cSldViewPr>
      <p:cViewPr>
        <p:scale>
          <a:sx n="100" d="100"/>
          <a:sy n="100" d="100"/>
        </p:scale>
        <p:origin x="-1860" y="-22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9206280-91C2-456A-95B6-63A5DA67DF88}" type="datetimeFigureOut">
              <a:rPr lang="zh-CN" altLang="en-US" smtClean="0"/>
              <a:pPr/>
              <a:t>2015-7-1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5A6FC4-613C-457E-AF12-06F3B8F0FD4C}"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25A6FC4-613C-457E-AF12-06F3B8F0FD4C}" type="slidenum">
              <a:rPr lang="zh-CN" altLang="en-US" smtClean="0"/>
              <a:pPr/>
              <a:t>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25A6FC4-613C-457E-AF12-06F3B8F0FD4C}" type="slidenum">
              <a:rPr lang="zh-CN" altLang="en-US" smtClean="0"/>
              <a:pPr/>
              <a:t>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2015-7-1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2015-7-1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2015-7-1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2015-7-1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2015-7-1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2015-7-1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2015-7-1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2015-7-1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2015-7-1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2015-7-1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2015-7-1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2015-7-1</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slide" Target="slide2.xml"/><Relationship Id="rId4" Type="http://schemas.openxmlformats.org/officeDocument/2006/relationships/slide" Target="slide26.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7.xml"/><Relationship Id="rId7" Type="http://schemas.openxmlformats.org/officeDocument/2006/relationships/slide" Target="slide3.xml"/><Relationship Id="rId2"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slide" Target="slide50.xml"/><Relationship Id="rId5" Type="http://schemas.openxmlformats.org/officeDocument/2006/relationships/slide" Target="slide46.xml"/><Relationship Id="rId4" Type="http://schemas.openxmlformats.org/officeDocument/2006/relationships/slide" Target="slide32.xml"/></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slide" Target="slide2.xml"/><Relationship Id="rId4" Type="http://schemas.openxmlformats.org/officeDocument/2006/relationships/slide" Target="slide26.xml"/></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hyperlink" Target="&#30127;&#29378;&#21407;&#22987;&#20154;.flv"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slide" Target="slide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slide" Target="slide2.xml"/><Relationship Id="rId4" Type="http://schemas.openxmlformats.org/officeDocument/2006/relationships/slide" Target="slide26.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srcRect b="9349"/>
          <a:stretch>
            <a:fillRect/>
          </a:stretch>
        </p:blipFill>
        <p:spPr bwMode="auto">
          <a:xfrm>
            <a:off x="-142908" y="-1428784"/>
            <a:ext cx="9286908" cy="6286544"/>
          </a:xfrm>
          <a:prstGeom prst="rect">
            <a:avLst/>
          </a:prstGeom>
          <a:noFill/>
          <a:ln w="9525">
            <a:noFill/>
            <a:miter lim="800000"/>
            <a:headEnd/>
            <a:tailEnd/>
          </a:ln>
          <a:effectLst/>
        </p:spPr>
      </p:pic>
      <p:sp>
        <p:nvSpPr>
          <p:cNvPr id="3" name="副标题 2"/>
          <p:cNvSpPr>
            <a:spLocks noGrp="1"/>
          </p:cNvSpPr>
          <p:nvPr>
            <p:ph type="subTitle" idx="1"/>
          </p:nvPr>
        </p:nvSpPr>
        <p:spPr>
          <a:xfrm>
            <a:off x="2571736" y="5214950"/>
            <a:ext cx="6400800" cy="1109658"/>
          </a:xfrm>
        </p:spPr>
        <p:txBody>
          <a:bodyPr/>
          <a:lstStyle/>
          <a:p>
            <a:r>
              <a:rPr lang="en-US" altLang="zh-CN" sz="5400" b="1" dirty="0" smtClean="0">
                <a:solidFill>
                  <a:schemeClr val="tx1"/>
                </a:solidFill>
              </a:rPr>
              <a:t>A break for fun</a:t>
            </a:r>
            <a:endParaRPr lang="en-US" altLang="zh-CN" sz="5400" b="1" dirty="0" smtClean="0"/>
          </a:p>
          <a:p>
            <a:endParaRPr lang="zh-CN" altLang="en-US" b="1" dirty="0">
              <a:solidFill>
                <a:schemeClr val="tx1"/>
              </a:solidFill>
            </a:endParaRPr>
          </a:p>
        </p:txBody>
      </p:sp>
      <p:sp>
        <p:nvSpPr>
          <p:cNvPr id="5" name="矩形 4"/>
          <p:cNvSpPr/>
          <p:nvPr/>
        </p:nvSpPr>
        <p:spPr>
          <a:xfrm>
            <a:off x="285720" y="4214818"/>
            <a:ext cx="2786082" cy="121444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smtClean="0">
                <a:latin typeface="+mj-lt"/>
                <a:ea typeface="微软雅黑" panose="020B0503020204020204" pitchFamily="34" charset="-122"/>
              </a:rPr>
              <a:t>UNIT </a:t>
            </a:r>
            <a:r>
              <a:rPr lang="en-US" altLang="zh-CN" sz="8000" b="1" dirty="0" smtClean="0">
                <a:latin typeface="+mj-lt"/>
                <a:ea typeface="微软雅黑" panose="020B0503020204020204" pitchFamily="34" charset="-122"/>
              </a:rPr>
              <a:t>2</a:t>
            </a:r>
            <a:endParaRPr lang="zh-CN" altLang="en-US" sz="4800" b="1" dirty="0">
              <a:latin typeface="+mj-lt"/>
              <a:ea typeface="微软雅黑" panose="020B0503020204020204" pitchFamily="34" charset="-122"/>
            </a:endParaRPr>
          </a:p>
        </p:txBody>
      </p:sp>
    </p:spTree>
  </p:cSld>
  <p:clrMapOvr>
    <a:masterClrMapping/>
  </p:clrMapOvr>
  <p:transition>
    <p:split orient="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grpSp>
        <p:nvGrpSpPr>
          <p:cNvPr id="2" name="组合 26"/>
          <p:cNvGrpSpPr/>
          <p:nvPr/>
        </p:nvGrpSpPr>
        <p:grpSpPr>
          <a:xfrm>
            <a:off x="785786" y="1928802"/>
            <a:ext cx="7072362" cy="846244"/>
            <a:chOff x="857224" y="1500174"/>
            <a:chExt cx="7072362" cy="846244"/>
          </a:xfrm>
        </p:grpSpPr>
        <p:sp>
          <p:nvSpPr>
            <p:cNvPr id="29" name="矩形 28"/>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4</a:t>
              </a:r>
              <a:endParaRPr lang="en-US" altLang="zh-CN" sz="2400" dirty="0" smtClean="0">
                <a:solidFill>
                  <a:schemeClr val="bg1"/>
                </a:solidFill>
              </a:endParaRPr>
            </a:p>
          </p:txBody>
        </p:sp>
        <p:sp>
          <p:nvSpPr>
            <p:cNvPr id="30" name="TextBox 29"/>
            <p:cNvSpPr txBox="1"/>
            <p:nvPr/>
          </p:nvSpPr>
          <p:spPr>
            <a:xfrm>
              <a:off x="1214414" y="1515421"/>
              <a:ext cx="6715172" cy="830997"/>
            </a:xfrm>
            <a:prstGeom prst="rect">
              <a:avLst/>
            </a:prstGeom>
            <a:noFill/>
          </p:spPr>
          <p:txBody>
            <a:bodyPr wrap="square" rtlCol="0">
              <a:spAutoFit/>
            </a:bodyPr>
            <a:lstStyle/>
            <a:p>
              <a:r>
                <a:rPr lang="en-US" altLang="zh-CN" sz="2400" dirty="0" smtClean="0">
                  <a:latin typeface="Arial" pitchFamily="34" charset="0"/>
                  <a:cs typeface="Arial" pitchFamily="34" charset="0"/>
                </a:rPr>
                <a:t>Watch Part 3 and match actors / actresses 1-4 to the people’s comments a-d.</a:t>
              </a:r>
              <a:endParaRPr lang="zh-CN" altLang="en-US" sz="2400" dirty="0">
                <a:latin typeface="Arial" pitchFamily="34" charset="0"/>
                <a:cs typeface="Arial" pitchFamily="34" charset="0"/>
              </a:endParaRPr>
            </a:p>
          </p:txBody>
        </p:sp>
      </p:grpSp>
      <p:sp>
        <p:nvSpPr>
          <p:cNvPr id="38" name="矩形 37"/>
          <p:cNvSpPr/>
          <p:nvPr/>
        </p:nvSpPr>
        <p:spPr>
          <a:xfrm>
            <a:off x="2285984" y="2857496"/>
            <a:ext cx="2000264" cy="1200329"/>
          </a:xfrm>
          <a:prstGeom prst="rect">
            <a:avLst/>
          </a:prstGeom>
        </p:spPr>
        <p:txBody>
          <a:bodyPr wrap="square">
            <a:spAutoFit/>
          </a:bodyPr>
          <a:lstStyle/>
          <a:p>
            <a:pPr marL="180975" indent="-180975"/>
            <a:r>
              <a:rPr lang="en-US" altLang="zh-CN" sz="2400" i="1" dirty="0" smtClean="0">
                <a:solidFill>
                  <a:srgbClr val="FF0000"/>
                </a:solidFill>
              </a:rPr>
              <a:t>c very good at showing emotions</a:t>
            </a:r>
            <a:endParaRPr lang="en-US" altLang="zh-CN" sz="2400" dirty="0" smtClean="0"/>
          </a:p>
        </p:txBody>
      </p:sp>
      <p:sp>
        <p:nvSpPr>
          <p:cNvPr id="39" name="TextBox 38"/>
          <p:cNvSpPr txBox="1"/>
          <p:nvPr/>
        </p:nvSpPr>
        <p:spPr>
          <a:xfrm>
            <a:off x="714348" y="1214422"/>
            <a:ext cx="1624163"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Sharing</a:t>
            </a:r>
            <a:endParaRPr lang="zh-CN" altLang="en-US" sz="3200" b="1" u="sng" dirty="0">
              <a:ln>
                <a:solidFill>
                  <a:schemeClr val="accent5"/>
                </a:solidFill>
              </a:ln>
              <a:solidFill>
                <a:schemeClr val="accent5">
                  <a:lumMod val="75000"/>
                </a:schemeClr>
              </a:solidFill>
            </a:endParaRPr>
          </a:p>
        </p:txBody>
      </p:sp>
      <p:pic>
        <p:nvPicPr>
          <p:cNvPr id="8" name="图片 7"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grpSp>
        <p:nvGrpSpPr>
          <p:cNvPr id="18" name="组合 17"/>
          <p:cNvGrpSpPr/>
          <p:nvPr/>
        </p:nvGrpSpPr>
        <p:grpSpPr>
          <a:xfrm>
            <a:off x="714348" y="2857496"/>
            <a:ext cx="1898405" cy="1890425"/>
            <a:chOff x="714348" y="2857496"/>
            <a:chExt cx="1898405" cy="1890425"/>
          </a:xfrm>
        </p:grpSpPr>
        <p:pic>
          <p:nvPicPr>
            <p:cNvPr id="11" name="图片 10" descr="u=922756995,1418833257&amp;fm=21&amp;gp=0.jpg"/>
            <p:cNvPicPr>
              <a:picLocks noChangeAspect="1"/>
            </p:cNvPicPr>
            <p:nvPr/>
          </p:nvPicPr>
          <p:blipFill>
            <a:blip r:embed="rId4"/>
            <a:stretch>
              <a:fillRect/>
            </a:stretch>
          </p:blipFill>
          <p:spPr>
            <a:xfrm>
              <a:off x="785786" y="2857496"/>
              <a:ext cx="1500198" cy="1500198"/>
            </a:xfrm>
            <a:prstGeom prst="rect">
              <a:avLst/>
            </a:prstGeom>
          </p:spPr>
        </p:pic>
        <p:sp>
          <p:nvSpPr>
            <p:cNvPr id="13" name="矩形 12"/>
            <p:cNvSpPr/>
            <p:nvPr/>
          </p:nvSpPr>
          <p:spPr>
            <a:xfrm>
              <a:off x="714348" y="4286256"/>
              <a:ext cx="1898405" cy="461665"/>
            </a:xfrm>
            <a:prstGeom prst="rect">
              <a:avLst/>
            </a:prstGeom>
          </p:spPr>
          <p:txBody>
            <a:bodyPr wrap="none">
              <a:spAutoFit/>
            </a:bodyPr>
            <a:lstStyle/>
            <a:p>
              <a:pPr marL="457200" indent="-457200"/>
              <a:r>
                <a:rPr lang="en-US" altLang="zh-CN" sz="2400" dirty="0" smtClean="0"/>
                <a:t>1 Daniel Craig</a:t>
              </a:r>
            </a:p>
          </p:txBody>
        </p:sp>
      </p:grpSp>
      <p:grpSp>
        <p:nvGrpSpPr>
          <p:cNvPr id="19" name="组合 18"/>
          <p:cNvGrpSpPr/>
          <p:nvPr/>
        </p:nvGrpSpPr>
        <p:grpSpPr>
          <a:xfrm>
            <a:off x="4286248" y="2857496"/>
            <a:ext cx="2128841" cy="1818987"/>
            <a:chOff x="4286248" y="2857496"/>
            <a:chExt cx="2128841" cy="1818987"/>
          </a:xfrm>
        </p:grpSpPr>
        <p:pic>
          <p:nvPicPr>
            <p:cNvPr id="12" name="图片 11" descr="u=1767202910,4182624579&amp;fm=21&amp;gp=0.jpg"/>
            <p:cNvPicPr>
              <a:picLocks noChangeAspect="1"/>
            </p:cNvPicPr>
            <p:nvPr/>
          </p:nvPicPr>
          <p:blipFill>
            <a:blip r:embed="rId5"/>
            <a:stretch>
              <a:fillRect/>
            </a:stretch>
          </p:blipFill>
          <p:spPr>
            <a:xfrm>
              <a:off x="4286248" y="2857496"/>
              <a:ext cx="2128841" cy="1432248"/>
            </a:xfrm>
            <a:prstGeom prst="rect">
              <a:avLst/>
            </a:prstGeom>
          </p:spPr>
        </p:pic>
        <p:sp>
          <p:nvSpPr>
            <p:cNvPr id="14" name="矩形 13"/>
            <p:cNvSpPr/>
            <p:nvPr/>
          </p:nvSpPr>
          <p:spPr>
            <a:xfrm>
              <a:off x="4286248" y="4214818"/>
              <a:ext cx="2118529" cy="461665"/>
            </a:xfrm>
            <a:prstGeom prst="rect">
              <a:avLst/>
            </a:prstGeom>
          </p:spPr>
          <p:txBody>
            <a:bodyPr wrap="none">
              <a:spAutoFit/>
            </a:bodyPr>
            <a:lstStyle/>
            <a:p>
              <a:pPr marL="457200" indent="-457200"/>
              <a:r>
                <a:rPr lang="en-US" altLang="zh-CN" sz="2400" dirty="0" smtClean="0"/>
                <a:t>2 Angelina Jolie</a:t>
              </a:r>
            </a:p>
          </p:txBody>
        </p:sp>
      </p:grpSp>
      <p:sp>
        <p:nvSpPr>
          <p:cNvPr id="15" name="矩形 14"/>
          <p:cNvSpPr/>
          <p:nvPr/>
        </p:nvSpPr>
        <p:spPr>
          <a:xfrm>
            <a:off x="6429388" y="2786058"/>
            <a:ext cx="2214578" cy="1938992"/>
          </a:xfrm>
          <a:prstGeom prst="rect">
            <a:avLst/>
          </a:prstGeom>
        </p:spPr>
        <p:txBody>
          <a:bodyPr wrap="square">
            <a:spAutoFit/>
          </a:bodyPr>
          <a:lstStyle/>
          <a:p>
            <a:pPr marL="180975" indent="-180975"/>
            <a:r>
              <a:rPr lang="en-US" altLang="zh-CN" sz="2400" i="1" dirty="0" smtClean="0">
                <a:solidFill>
                  <a:srgbClr val="FF0000"/>
                </a:solidFill>
              </a:rPr>
              <a:t>d very beautiful and playing lots of different roles in films</a:t>
            </a:r>
          </a:p>
        </p:txBody>
      </p:sp>
      <p:grpSp>
        <p:nvGrpSpPr>
          <p:cNvPr id="20" name="组合 19"/>
          <p:cNvGrpSpPr/>
          <p:nvPr/>
        </p:nvGrpSpPr>
        <p:grpSpPr>
          <a:xfrm>
            <a:off x="714348" y="4857760"/>
            <a:ext cx="2024016" cy="1676111"/>
            <a:chOff x="714348" y="4857760"/>
            <a:chExt cx="2024016" cy="1676111"/>
          </a:xfrm>
        </p:grpSpPr>
        <p:pic>
          <p:nvPicPr>
            <p:cNvPr id="16" name="图片 15" descr="20140115092325_vPEn2.jpeg"/>
            <p:cNvPicPr>
              <a:picLocks noChangeAspect="1"/>
            </p:cNvPicPr>
            <p:nvPr/>
          </p:nvPicPr>
          <p:blipFill>
            <a:blip r:embed="rId6" cstate="print"/>
            <a:srcRect l="12589"/>
            <a:stretch>
              <a:fillRect/>
            </a:stretch>
          </p:blipFill>
          <p:spPr>
            <a:xfrm>
              <a:off x="785786" y="4857760"/>
              <a:ext cx="1488133" cy="1276835"/>
            </a:xfrm>
            <a:prstGeom prst="rect">
              <a:avLst/>
            </a:prstGeom>
          </p:spPr>
        </p:pic>
        <p:sp>
          <p:nvSpPr>
            <p:cNvPr id="17" name="矩形 16"/>
            <p:cNvSpPr/>
            <p:nvPr/>
          </p:nvSpPr>
          <p:spPr>
            <a:xfrm>
              <a:off x="714348" y="6072206"/>
              <a:ext cx="2024016" cy="461665"/>
            </a:xfrm>
            <a:prstGeom prst="rect">
              <a:avLst/>
            </a:prstGeom>
          </p:spPr>
          <p:txBody>
            <a:bodyPr wrap="none">
              <a:spAutoFit/>
            </a:bodyPr>
            <a:lstStyle/>
            <a:p>
              <a:pPr marL="457200" indent="-457200"/>
              <a:r>
                <a:rPr lang="en-US" altLang="zh-CN" sz="2400" dirty="0" smtClean="0"/>
                <a:t>3 Johnny </a:t>
              </a:r>
              <a:r>
                <a:rPr lang="en-US" altLang="zh-CN" sz="2400" dirty="0" err="1" smtClean="0"/>
                <a:t>Depp</a:t>
              </a:r>
              <a:endParaRPr lang="en-US" altLang="zh-CN" sz="2400" dirty="0" smtClean="0"/>
            </a:p>
          </p:txBody>
        </p:sp>
      </p:grpSp>
      <p:sp>
        <p:nvSpPr>
          <p:cNvPr id="21" name="矩形 20"/>
          <p:cNvSpPr/>
          <p:nvPr/>
        </p:nvSpPr>
        <p:spPr>
          <a:xfrm>
            <a:off x="2285984" y="4857760"/>
            <a:ext cx="1857388" cy="830997"/>
          </a:xfrm>
          <a:prstGeom prst="rect">
            <a:avLst/>
          </a:prstGeom>
        </p:spPr>
        <p:txBody>
          <a:bodyPr wrap="square">
            <a:spAutoFit/>
          </a:bodyPr>
          <a:lstStyle/>
          <a:p>
            <a:pPr marL="180975" indent="-180975"/>
            <a:r>
              <a:rPr lang="en-US" altLang="zh-CN" sz="2400" i="1" dirty="0" smtClean="0">
                <a:solidFill>
                  <a:srgbClr val="FF0000"/>
                </a:solidFill>
              </a:rPr>
              <a:t>a funny and lively</a:t>
            </a:r>
          </a:p>
        </p:txBody>
      </p:sp>
      <p:grpSp>
        <p:nvGrpSpPr>
          <p:cNvPr id="25" name="组合 24"/>
          <p:cNvGrpSpPr/>
          <p:nvPr/>
        </p:nvGrpSpPr>
        <p:grpSpPr>
          <a:xfrm>
            <a:off x="4286248" y="4786322"/>
            <a:ext cx="1533524" cy="1836239"/>
            <a:chOff x="4286248" y="4786322"/>
            <a:chExt cx="1533524" cy="1836239"/>
          </a:xfrm>
        </p:grpSpPr>
        <p:pic>
          <p:nvPicPr>
            <p:cNvPr id="23" name="图片 22" descr="1290749964_03657600.jpg"/>
            <p:cNvPicPr>
              <a:picLocks noChangeAspect="1"/>
            </p:cNvPicPr>
            <p:nvPr/>
          </p:nvPicPr>
          <p:blipFill>
            <a:blip r:embed="rId7" cstate="print"/>
            <a:stretch>
              <a:fillRect/>
            </a:stretch>
          </p:blipFill>
          <p:spPr>
            <a:xfrm>
              <a:off x="4357686" y="4786322"/>
              <a:ext cx="1462086" cy="1462086"/>
            </a:xfrm>
            <a:prstGeom prst="rect">
              <a:avLst/>
            </a:prstGeom>
          </p:spPr>
        </p:pic>
        <p:sp>
          <p:nvSpPr>
            <p:cNvPr id="24" name="矩形 23"/>
            <p:cNvSpPr/>
            <p:nvPr/>
          </p:nvSpPr>
          <p:spPr>
            <a:xfrm>
              <a:off x="4286248" y="6160896"/>
              <a:ext cx="1485278" cy="461665"/>
            </a:xfrm>
            <a:prstGeom prst="rect">
              <a:avLst/>
            </a:prstGeom>
          </p:spPr>
          <p:txBody>
            <a:bodyPr wrap="none">
              <a:spAutoFit/>
            </a:bodyPr>
            <a:lstStyle/>
            <a:p>
              <a:pPr marL="457200" indent="-457200"/>
              <a:r>
                <a:rPr lang="en-US" altLang="zh-CN" sz="2400" dirty="0" smtClean="0"/>
                <a:t>4 Brad Pitt</a:t>
              </a:r>
            </a:p>
          </p:txBody>
        </p:sp>
      </p:grpSp>
      <p:sp>
        <p:nvSpPr>
          <p:cNvPr id="26" name="矩形 25"/>
          <p:cNvSpPr/>
          <p:nvPr/>
        </p:nvSpPr>
        <p:spPr>
          <a:xfrm>
            <a:off x="5786446" y="4800439"/>
            <a:ext cx="2571768" cy="1200329"/>
          </a:xfrm>
          <a:prstGeom prst="rect">
            <a:avLst/>
          </a:prstGeom>
        </p:spPr>
        <p:txBody>
          <a:bodyPr wrap="square">
            <a:spAutoFit/>
          </a:bodyPr>
          <a:lstStyle/>
          <a:p>
            <a:pPr marL="180975" indent="-180975"/>
            <a:r>
              <a:rPr lang="en-US" altLang="zh-CN" sz="2400" i="1" dirty="0" smtClean="0">
                <a:solidFill>
                  <a:srgbClr val="FF0000"/>
                </a:solidFill>
              </a:rPr>
              <a:t>b very good-looking and talented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par>
                          <p:cTn id="13" fill="hold">
                            <p:stCondLst>
                              <p:cond delay="500"/>
                            </p:stCondLst>
                            <p:childTnLst>
                              <p:par>
                                <p:cTn id="14" presetID="12" presetClass="entr" presetSubtype="4" fill="hold" grpId="0" nodeType="afterEffect">
                                  <p:stCondLst>
                                    <p:cond delay="0"/>
                                  </p:stCondLst>
                                  <p:childTnLst>
                                    <p:set>
                                      <p:cBhvr>
                                        <p:cTn id="15" dur="1" fill="hold">
                                          <p:stCondLst>
                                            <p:cond delay="0"/>
                                          </p:stCondLst>
                                        </p:cTn>
                                        <p:tgtEl>
                                          <p:spTgt spid="38">
                                            <p:txEl>
                                              <p:pRg st="0" end="0"/>
                                            </p:txEl>
                                          </p:spTgt>
                                        </p:tgtEl>
                                        <p:attrNameLst>
                                          <p:attrName>style.visibility</p:attrName>
                                        </p:attrNameLst>
                                      </p:cBhvr>
                                      <p:to>
                                        <p:strVal val="visible"/>
                                      </p:to>
                                    </p:set>
                                    <p:animEffect transition="in" filter="slide(fromBottom)">
                                      <p:cBhvr>
                                        <p:cTn id="16" dur="500"/>
                                        <p:tgtEl>
                                          <p:spTgt spid="38">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par>
                          <p:cTn id="22" fill="hold">
                            <p:stCondLst>
                              <p:cond delay="500"/>
                            </p:stCondLst>
                            <p:childTnLst>
                              <p:par>
                                <p:cTn id="23" presetID="12" presetClass="entr" presetSubtype="4"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slide(fromBottom)">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par>
                          <p:cTn id="31" fill="hold">
                            <p:stCondLst>
                              <p:cond delay="500"/>
                            </p:stCondLst>
                            <p:childTnLst>
                              <p:par>
                                <p:cTn id="32" presetID="12" presetClass="entr" presetSubtype="4" fill="hold" grpId="0" nodeType="after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slide(fromBottom)">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par>
                          <p:cTn id="40" fill="hold">
                            <p:stCondLst>
                              <p:cond delay="500"/>
                            </p:stCondLst>
                            <p:childTnLst>
                              <p:par>
                                <p:cTn id="41" presetID="12" presetClass="entr" presetSubtype="4" fill="hold" grpId="0"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slide(fromBottom)">
                                      <p:cBhvr>
                                        <p:cTn id="4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uiExpand="1" build="p"/>
      <p:bldP spid="15" grpId="0"/>
      <p:bldP spid="21" grpId="0"/>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87699.gif">
            <a:hlinkClick r:id="rId2" action="ppaction://hlinksldjump"/>
          </p:cNvPr>
          <p:cNvPicPr>
            <a:picLocks noChangeAspect="1"/>
          </p:cNvPicPr>
          <p:nvPr/>
        </p:nvPicPr>
        <p:blipFill>
          <a:blip r:embed="rId3"/>
          <a:stretch>
            <a:fillRect/>
          </a:stretch>
        </p:blipFill>
        <p:spPr>
          <a:xfrm>
            <a:off x="8534432" y="6215082"/>
            <a:ext cx="466724" cy="466724"/>
          </a:xfrm>
          <a:prstGeom prst="rect">
            <a:avLst/>
          </a:prstGeom>
        </p:spPr>
      </p:pic>
      <p:graphicFrame>
        <p:nvGraphicFramePr>
          <p:cNvPr id="13" name="表格 12"/>
          <p:cNvGraphicFramePr>
            <a:graphicFrameLocks noGrp="1"/>
          </p:cNvGraphicFramePr>
          <p:nvPr/>
        </p:nvGraphicFramePr>
        <p:xfrm>
          <a:off x="714348" y="2346960"/>
          <a:ext cx="7715304" cy="4206240"/>
        </p:xfrm>
        <a:graphic>
          <a:graphicData uri="http://schemas.openxmlformats.org/drawingml/2006/table">
            <a:tbl>
              <a:tblPr firstRow="1" bandRow="1">
                <a:tableStyleId>{17292A2E-F333-43FB-9621-5CBBE7FDCDCB}</a:tableStyleId>
              </a:tblPr>
              <a:tblGrid>
                <a:gridCol w="4071966"/>
                <a:gridCol w="3643338"/>
              </a:tblGrid>
              <a:tr h="385762">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1" kern="1200" dirty="0" smtClean="0"/>
                        <a:t>Additional Notes</a:t>
                      </a:r>
                      <a:endParaRPr lang="en-US" altLang="zh-CN" sz="2000" b="0" i="1" kern="1200" dirty="0" smtClean="0">
                        <a:solidFill>
                          <a:schemeClr val="bg1"/>
                        </a:solidFill>
                        <a:latin typeface="+mn-lt"/>
                        <a:ea typeface="+mn-ea"/>
                        <a:cs typeface="+mn-cs"/>
                      </a:endParaRP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000" b="0" i="1" kern="1200" dirty="0" smtClean="0">
                        <a:solidFill>
                          <a:schemeClr val="bg1"/>
                        </a:solidFill>
                        <a:latin typeface="+mn-lt"/>
                        <a:ea typeface="+mn-ea"/>
                        <a:cs typeface="+mn-cs"/>
                      </a:endParaRPr>
                    </a:p>
                  </a:txBody>
                  <a:tcPr/>
                </a:tc>
              </a:tr>
              <a:tr h="370840">
                <a:tc>
                  <a:txBody>
                    <a:bodyPr/>
                    <a:lstStyle/>
                    <a:p>
                      <a:r>
                        <a:rPr lang="en-US" altLang="zh-CN" sz="2400" b="1" i="1" dirty="0" smtClean="0"/>
                        <a:t>Australia</a:t>
                      </a:r>
                    </a:p>
                    <a:p>
                      <a:r>
                        <a:rPr lang="en-US" altLang="zh-CN" sz="2000" dirty="0" smtClean="0"/>
                        <a:t>a historical romance movie released in</a:t>
                      </a:r>
                      <a:r>
                        <a:rPr lang="en-US" altLang="zh-CN" sz="2000" baseline="0" dirty="0" smtClean="0"/>
                        <a:t> </a:t>
                      </a:r>
                      <a:r>
                        <a:rPr lang="en-US" altLang="zh-CN" sz="2000" dirty="0" smtClean="0"/>
                        <a:t>2008. In the movie, Nicole Kidman plays an English</a:t>
                      </a:r>
                      <a:r>
                        <a:rPr lang="en-US" altLang="zh-CN" sz="2000" baseline="0" dirty="0" smtClean="0"/>
                        <a:t> </a:t>
                      </a:r>
                      <a:r>
                        <a:rPr lang="en-US" altLang="zh-CN" sz="2000" dirty="0" smtClean="0"/>
                        <a:t>aristocrat ( </a:t>
                      </a:r>
                      <a:r>
                        <a:rPr lang="zh-CN" altLang="en-US" sz="2000" dirty="0" smtClean="0"/>
                        <a:t>贵族</a:t>
                      </a:r>
                      <a:r>
                        <a:rPr lang="en-US" altLang="zh-CN" sz="2000" dirty="0" smtClean="0"/>
                        <a:t>) who inherits a huge ranch ( </a:t>
                      </a:r>
                      <a:r>
                        <a:rPr lang="zh-CN" altLang="en-US" sz="2000" dirty="0" smtClean="0"/>
                        <a:t>大牧场</a:t>
                      </a:r>
                      <a:r>
                        <a:rPr lang="en-US" altLang="zh-CN" sz="2000" dirty="0" smtClean="0"/>
                        <a:t>) in Australia, and Hugh </a:t>
                      </a:r>
                      <a:r>
                        <a:rPr lang="en-US" altLang="zh-CN" sz="2000" dirty="0" err="1" smtClean="0"/>
                        <a:t>Jackman</a:t>
                      </a:r>
                      <a:r>
                        <a:rPr lang="en-US" altLang="zh-CN" sz="2000" dirty="0" smtClean="0"/>
                        <a:t> plays the cattle</a:t>
                      </a:r>
                      <a:r>
                        <a:rPr lang="en-US" altLang="zh-CN" sz="2000" baseline="0" dirty="0" smtClean="0"/>
                        <a:t> </a:t>
                      </a:r>
                      <a:r>
                        <a:rPr lang="en-US" altLang="zh-CN" sz="2000" dirty="0" smtClean="0"/>
                        <a:t>driver who helps protect her property. As they try</a:t>
                      </a:r>
                      <a:r>
                        <a:rPr lang="en-US" altLang="zh-CN" sz="2000" baseline="0" dirty="0" smtClean="0"/>
                        <a:t> </a:t>
                      </a:r>
                      <a:r>
                        <a:rPr lang="en-US" altLang="zh-CN" sz="2000" dirty="0" smtClean="0"/>
                        <a:t>to drive their cattle across the country, they witness</a:t>
                      </a:r>
                      <a:r>
                        <a:rPr lang="en-US" altLang="zh-CN" sz="2000" baseline="0" dirty="0" smtClean="0"/>
                        <a:t> </a:t>
                      </a:r>
                      <a:r>
                        <a:rPr lang="en-US" altLang="zh-CN" sz="2000" dirty="0" smtClean="0"/>
                        <a:t>the bombing of Darwin ( </a:t>
                      </a:r>
                      <a:r>
                        <a:rPr lang="zh-CN" altLang="en-US" sz="2000" dirty="0" smtClean="0"/>
                        <a:t>澳大利亚达尔文军港</a:t>
                      </a:r>
                      <a:r>
                        <a:rPr lang="en-US" altLang="zh-CN" sz="2000" dirty="0" smtClean="0"/>
                        <a:t>) by Japanese forces.</a:t>
                      </a:r>
                    </a:p>
                  </a:txBody>
                  <a:tcPr/>
                </a:tc>
                <a:tc>
                  <a:txBody>
                    <a:bodyPr/>
                    <a:lstStyle/>
                    <a:p>
                      <a:endParaRPr lang="en-US" altLang="zh-CN" sz="2000" dirty="0" smtClean="0"/>
                    </a:p>
                  </a:txBody>
                  <a:tcPr/>
                </a:tc>
              </a:tr>
            </a:tbl>
          </a:graphicData>
        </a:graphic>
      </p:graphicFrame>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sp>
        <p:nvSpPr>
          <p:cNvPr id="9" name="TextBox 8"/>
          <p:cNvSpPr txBox="1"/>
          <p:nvPr/>
        </p:nvSpPr>
        <p:spPr>
          <a:xfrm>
            <a:off x="714348" y="1214422"/>
            <a:ext cx="1624163"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Sharing</a:t>
            </a:r>
            <a:endParaRPr lang="zh-CN" altLang="en-US" sz="3200" b="1" u="sng" dirty="0">
              <a:ln>
                <a:solidFill>
                  <a:schemeClr val="accent5"/>
                </a:solidFill>
              </a:ln>
              <a:solidFill>
                <a:schemeClr val="accent5">
                  <a:lumMod val="75000"/>
                </a:schemeClr>
              </a:solidFill>
            </a:endParaRPr>
          </a:p>
        </p:txBody>
      </p:sp>
      <p:grpSp>
        <p:nvGrpSpPr>
          <p:cNvPr id="10" name="组合 26"/>
          <p:cNvGrpSpPr/>
          <p:nvPr/>
        </p:nvGrpSpPr>
        <p:grpSpPr>
          <a:xfrm>
            <a:off x="785786" y="1809080"/>
            <a:ext cx="7072362" cy="476912"/>
            <a:chOff x="857224" y="1500174"/>
            <a:chExt cx="7072362" cy="476912"/>
          </a:xfrm>
        </p:grpSpPr>
        <p:sp>
          <p:nvSpPr>
            <p:cNvPr id="11" name="矩形 10"/>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4</a:t>
              </a:r>
              <a:endParaRPr lang="en-US" altLang="zh-CN" sz="2400" dirty="0" smtClean="0">
                <a:solidFill>
                  <a:schemeClr val="bg1"/>
                </a:solidFill>
              </a:endParaRPr>
            </a:p>
          </p:txBody>
        </p:sp>
        <p:sp>
          <p:nvSpPr>
            <p:cNvPr id="12" name="TextBox 11"/>
            <p:cNvSpPr txBox="1"/>
            <p:nvPr/>
          </p:nvSpPr>
          <p:spPr>
            <a:xfrm>
              <a:off x="1214414" y="1515421"/>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Watch Part 3 and fill in the blanks.</a:t>
              </a:r>
              <a:endParaRPr lang="zh-CN" altLang="en-US" sz="2400" dirty="0">
                <a:latin typeface="Arial" pitchFamily="34" charset="0"/>
                <a:cs typeface="Arial" pitchFamily="34" charset="0"/>
              </a:endParaRPr>
            </a:p>
          </p:txBody>
        </p:sp>
      </p:grpSp>
      <p:pic>
        <p:nvPicPr>
          <p:cNvPr id="15" name="图片 14" descr="Piccadilly Circus.jpeg"/>
          <p:cNvPicPr>
            <a:picLocks noChangeAspect="1"/>
          </p:cNvPicPr>
          <p:nvPr/>
        </p:nvPicPr>
        <p:blipFill>
          <a:blip r:embed="rId4"/>
          <a:stretch>
            <a:fillRect/>
          </a:stretch>
        </p:blipFill>
        <p:spPr>
          <a:xfrm>
            <a:off x="4786314" y="2928934"/>
            <a:ext cx="3536577" cy="353657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dissolve">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87699.gif">
            <a:hlinkClick r:id="rId2" action="ppaction://hlinksldjump"/>
          </p:cNvPr>
          <p:cNvPicPr>
            <a:picLocks noChangeAspect="1"/>
          </p:cNvPicPr>
          <p:nvPr/>
        </p:nvPicPr>
        <p:blipFill>
          <a:blip r:embed="rId3"/>
          <a:stretch>
            <a:fillRect/>
          </a:stretch>
        </p:blipFill>
        <p:spPr>
          <a:xfrm>
            <a:off x="8605870" y="6215082"/>
            <a:ext cx="466724" cy="466724"/>
          </a:xfrm>
          <a:prstGeom prst="rect">
            <a:avLst/>
          </a:prstGeom>
        </p:spPr>
      </p:pic>
      <p:graphicFrame>
        <p:nvGraphicFramePr>
          <p:cNvPr id="9" name="表格 8"/>
          <p:cNvGraphicFramePr>
            <a:graphicFrameLocks noGrp="1"/>
          </p:cNvGraphicFramePr>
          <p:nvPr/>
        </p:nvGraphicFramePr>
        <p:xfrm>
          <a:off x="500034" y="1357298"/>
          <a:ext cx="8143932" cy="5214974"/>
        </p:xfrm>
        <a:graphic>
          <a:graphicData uri="http://schemas.openxmlformats.org/drawingml/2006/table">
            <a:tbl>
              <a:tblPr firstRow="1" bandRow="1">
                <a:tableStyleId>{17292A2E-F333-43FB-9621-5CBBE7FDCDCB}</a:tableStyleId>
              </a:tblPr>
              <a:tblGrid>
                <a:gridCol w="3257573"/>
                <a:gridCol w="4886359"/>
              </a:tblGrid>
              <a:tr h="35719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1" kern="1200" dirty="0" smtClean="0"/>
                        <a:t>Additional Notes</a:t>
                      </a:r>
                      <a:endParaRPr lang="en-US" altLang="zh-CN" sz="2000" b="0" i="1" kern="1200" dirty="0" smtClean="0">
                        <a:solidFill>
                          <a:schemeClr val="bg1"/>
                        </a:solidFill>
                        <a:latin typeface="+mn-lt"/>
                        <a:ea typeface="+mn-ea"/>
                        <a:cs typeface="+mn-cs"/>
                      </a:endParaRPr>
                    </a:p>
                  </a:txBody>
                  <a:tcPr>
                    <a:lnB w="12700" cap="flat" cmpd="sng" algn="ctr">
                      <a:noFill/>
                      <a:prstDash val="solid"/>
                      <a:round/>
                      <a:headEnd type="none" w="med" len="med"/>
                      <a:tailEnd type="none" w="med" len="med"/>
                    </a:lnB>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000" b="0" i="1" kern="1200" dirty="0" smtClean="0">
                        <a:solidFill>
                          <a:schemeClr val="bg1"/>
                        </a:solidFill>
                        <a:latin typeface="+mn-lt"/>
                        <a:ea typeface="+mn-ea"/>
                        <a:cs typeface="+mn-cs"/>
                      </a:endParaRPr>
                    </a:p>
                  </a:txBody>
                  <a:tcPr/>
                </a:tc>
              </a:tr>
              <a:tr h="1961214">
                <a:tc>
                  <a:txBody>
                    <a:bodyPr/>
                    <a:lstStyle/>
                    <a:p>
                      <a:r>
                        <a:rPr lang="en-US" altLang="zh-CN" sz="2400" b="1" kern="1200" dirty="0" smtClean="0">
                          <a:solidFill>
                            <a:schemeClr val="tx1"/>
                          </a:solidFill>
                          <a:latin typeface="+mn-lt"/>
                          <a:ea typeface="+mn-ea"/>
                          <a:cs typeface="+mn-cs"/>
                        </a:rPr>
                        <a:t>John Wayne</a:t>
                      </a:r>
                    </a:p>
                    <a:p>
                      <a:r>
                        <a:rPr lang="en-US" altLang="zh-CN" sz="2000" kern="1200" dirty="0" smtClean="0">
                          <a:solidFill>
                            <a:schemeClr val="tx1"/>
                          </a:solidFill>
                          <a:latin typeface="+mn-lt"/>
                          <a:ea typeface="+mn-ea"/>
                          <a:cs typeface="+mn-cs"/>
                        </a:rPr>
                        <a:t>an American film actor, director and</a:t>
                      </a:r>
                    </a:p>
                    <a:p>
                      <a:r>
                        <a:rPr lang="en-US" altLang="zh-CN" sz="2000" kern="1200" dirty="0" smtClean="0">
                          <a:solidFill>
                            <a:schemeClr val="tx1"/>
                          </a:solidFill>
                          <a:latin typeface="+mn-lt"/>
                          <a:ea typeface="+mn-ea"/>
                          <a:cs typeface="+mn-cs"/>
                        </a:rPr>
                        <a:t>producer, and an Academy Award winner.</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2400" b="1" i="1" dirty="0" smtClean="0"/>
                        <a:t>Sweeney Todd</a:t>
                      </a:r>
                      <a:r>
                        <a:rPr lang="en-US" altLang="zh-CN" sz="2400" b="1" dirty="0" smtClean="0"/>
                        <a:t> </a:t>
                      </a:r>
                      <a:r>
                        <a:rPr lang="en-US" altLang="zh-CN" sz="2400" dirty="0" smtClean="0"/>
                        <a:t> </a:t>
                      </a:r>
                    </a:p>
                    <a:p>
                      <a:r>
                        <a:rPr lang="en-US" altLang="zh-CN" sz="2000" dirty="0" smtClean="0"/>
                        <a:t>a horror musical film released</a:t>
                      </a:r>
                      <a:r>
                        <a:rPr lang="en-US" altLang="zh-CN" sz="2000" baseline="0" dirty="0" smtClean="0"/>
                        <a:t> </a:t>
                      </a:r>
                      <a:r>
                        <a:rPr lang="en-US" altLang="zh-CN" sz="2000" dirty="0" smtClean="0"/>
                        <a:t>in 2007. The film tells the tale of Sweeney Todd,</a:t>
                      </a:r>
                      <a:r>
                        <a:rPr lang="en-US" altLang="zh-CN" sz="2000" baseline="0" dirty="0" smtClean="0"/>
                        <a:t> </a:t>
                      </a:r>
                      <a:r>
                        <a:rPr lang="en-US" altLang="zh-CN" sz="2000" dirty="0" smtClean="0"/>
                        <a:t>an English barber and serial killer who murders his</a:t>
                      </a:r>
                      <a:r>
                        <a:rPr lang="en-US" altLang="zh-CN" sz="2000" baseline="0" dirty="0" smtClean="0"/>
                        <a:t> </a:t>
                      </a:r>
                      <a:r>
                        <a:rPr lang="en-US" altLang="zh-CN" sz="2000" dirty="0" smtClean="0"/>
                        <a:t>customers. </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2857520">
                <a:tc>
                  <a:txBody>
                    <a:bodyPr/>
                    <a:lstStyle/>
                    <a:p>
                      <a:endParaRPr lang="en-US" altLang="zh-CN" sz="2000" kern="1200" dirty="0" smtClean="0">
                        <a:solidFill>
                          <a:schemeClr val="tx1"/>
                        </a:solidFill>
                        <a:latin typeface="+mn-lt"/>
                        <a:ea typeface="+mn-ea"/>
                        <a:cs typeface="+mn-cs"/>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altLang="zh-CN" sz="2000" dirty="0" smtClean="0"/>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tcPr>
                </a:tc>
              </a:tr>
            </a:tbl>
          </a:graphicData>
        </a:graphic>
      </p:graphicFrame>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pic>
        <p:nvPicPr>
          <p:cNvPr id="6" name="图片 5" descr="193509.45489933_290X440X4.jpg"/>
          <p:cNvPicPr>
            <a:picLocks noChangeAspect="1"/>
          </p:cNvPicPr>
          <p:nvPr/>
        </p:nvPicPr>
        <p:blipFill>
          <a:blip r:embed="rId4"/>
          <a:stretch>
            <a:fillRect/>
          </a:stretch>
        </p:blipFill>
        <p:spPr>
          <a:xfrm>
            <a:off x="1071538" y="3571876"/>
            <a:ext cx="2170681" cy="2761670"/>
          </a:xfrm>
          <a:prstGeom prst="rect">
            <a:avLst/>
          </a:prstGeom>
        </p:spPr>
      </p:pic>
      <p:pic>
        <p:nvPicPr>
          <p:cNvPr id="8" name="图片 7" descr="2011031893626untitled.jpg"/>
          <p:cNvPicPr>
            <a:picLocks noChangeAspect="1"/>
          </p:cNvPicPr>
          <p:nvPr/>
        </p:nvPicPr>
        <p:blipFill>
          <a:blip r:embed="rId5"/>
          <a:stretch>
            <a:fillRect/>
          </a:stretch>
        </p:blipFill>
        <p:spPr>
          <a:xfrm>
            <a:off x="4714876" y="3571876"/>
            <a:ext cx="2872915" cy="28729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grpSp>
        <p:nvGrpSpPr>
          <p:cNvPr id="9" name="组合 26"/>
          <p:cNvGrpSpPr/>
          <p:nvPr/>
        </p:nvGrpSpPr>
        <p:grpSpPr>
          <a:xfrm>
            <a:off x="785786" y="1928802"/>
            <a:ext cx="7072362" cy="500066"/>
            <a:chOff x="857224" y="1500174"/>
            <a:chExt cx="7072362" cy="500066"/>
          </a:xfrm>
        </p:grpSpPr>
        <p:sp>
          <p:nvSpPr>
            <p:cNvPr id="10" name="矩形 9"/>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5</a:t>
              </a:r>
              <a:endParaRPr lang="en-US" altLang="zh-CN" sz="2400" dirty="0" smtClean="0">
                <a:solidFill>
                  <a:schemeClr val="bg1"/>
                </a:solidFill>
              </a:endParaRPr>
            </a:p>
          </p:txBody>
        </p:sp>
        <p:sp>
          <p:nvSpPr>
            <p:cNvPr id="11" name="TextBox 10"/>
            <p:cNvSpPr txBox="1"/>
            <p:nvPr/>
          </p:nvSpPr>
          <p:spPr>
            <a:xfrm>
              <a:off x="1214414" y="1538575"/>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Discuss the questions.</a:t>
              </a:r>
              <a:endParaRPr lang="zh-CN" altLang="en-US" sz="2400" dirty="0">
                <a:latin typeface="Arial" pitchFamily="34" charset="0"/>
                <a:cs typeface="Arial" pitchFamily="34" charset="0"/>
              </a:endParaRPr>
            </a:p>
          </p:txBody>
        </p:sp>
      </p:grpSp>
      <p:sp>
        <p:nvSpPr>
          <p:cNvPr id="12" name="矩形 11"/>
          <p:cNvSpPr/>
          <p:nvPr/>
        </p:nvSpPr>
        <p:spPr>
          <a:xfrm>
            <a:off x="1142976" y="2571744"/>
            <a:ext cx="4714908" cy="1938992"/>
          </a:xfrm>
          <a:prstGeom prst="rect">
            <a:avLst/>
          </a:prstGeom>
        </p:spPr>
        <p:txBody>
          <a:bodyPr wrap="square">
            <a:spAutoFit/>
          </a:bodyPr>
          <a:lstStyle/>
          <a:p>
            <a:r>
              <a:rPr lang="en-US" altLang="zh-CN" sz="2400" dirty="0" smtClean="0"/>
              <a:t>1 What is your favorite film? Why?</a:t>
            </a:r>
          </a:p>
          <a:p>
            <a:pPr marL="266700"/>
            <a:r>
              <a:rPr lang="en-US" altLang="zh-CN" sz="2400" b="1" i="1" dirty="0" smtClean="0">
                <a:solidFill>
                  <a:srgbClr val="0070C0"/>
                </a:solidFill>
              </a:rPr>
              <a:t>My favorite film is </a:t>
            </a:r>
            <a:r>
              <a:rPr lang="en-US" altLang="zh-CN" sz="2400" i="1" dirty="0" smtClean="0">
                <a:solidFill>
                  <a:srgbClr val="FF0000"/>
                </a:solidFill>
              </a:rPr>
              <a:t>The Graduate. </a:t>
            </a:r>
            <a:r>
              <a:rPr lang="en-US" altLang="zh-CN" sz="2400" b="1" i="1" dirty="0" smtClean="0">
                <a:solidFill>
                  <a:srgbClr val="0070C0"/>
                </a:solidFill>
              </a:rPr>
              <a:t>I like the movie because </a:t>
            </a:r>
            <a:r>
              <a:rPr lang="en-US" altLang="zh-CN" sz="2400" i="1" dirty="0" smtClean="0">
                <a:solidFill>
                  <a:srgbClr val="FF0000"/>
                </a:solidFill>
              </a:rPr>
              <a:t>the music is fantastic. And </a:t>
            </a:r>
            <a:r>
              <a:rPr lang="en-US" altLang="zh-CN" sz="2400" b="1" i="1" dirty="0" smtClean="0">
                <a:solidFill>
                  <a:srgbClr val="0070C0"/>
                </a:solidFill>
              </a:rPr>
              <a:t>I enjoy </a:t>
            </a:r>
            <a:r>
              <a:rPr lang="en-US" altLang="zh-CN" sz="2400" i="1" dirty="0" smtClean="0">
                <a:solidFill>
                  <a:srgbClr val="FF0000"/>
                </a:solidFill>
              </a:rPr>
              <a:t>Dustin Hoffman’s great performance.</a:t>
            </a:r>
          </a:p>
        </p:txBody>
      </p:sp>
      <p:sp>
        <p:nvSpPr>
          <p:cNvPr id="13" name="TextBox 12"/>
          <p:cNvSpPr txBox="1"/>
          <p:nvPr/>
        </p:nvSpPr>
        <p:spPr>
          <a:xfrm>
            <a:off x="714348" y="1214422"/>
            <a:ext cx="1624163"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Sharing</a:t>
            </a:r>
            <a:endParaRPr lang="zh-CN" altLang="en-US" sz="3200" b="1" u="sng" dirty="0">
              <a:ln>
                <a:solidFill>
                  <a:schemeClr val="accent5"/>
                </a:solidFill>
              </a:ln>
              <a:solidFill>
                <a:schemeClr val="accent5">
                  <a:lumMod val="75000"/>
                </a:schemeClr>
              </a:solidFill>
            </a:endParaRPr>
          </a:p>
        </p:txBody>
      </p:sp>
      <p:pic>
        <p:nvPicPr>
          <p:cNvPr id="8" name="图片 7"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pic>
        <p:nvPicPr>
          <p:cNvPr id="14" name="图片 13" descr="thumb.jpg"/>
          <p:cNvPicPr>
            <a:picLocks noChangeAspect="1"/>
          </p:cNvPicPr>
          <p:nvPr/>
        </p:nvPicPr>
        <p:blipFill>
          <a:blip r:embed="rId4"/>
          <a:stretch>
            <a:fillRect/>
          </a:stretch>
        </p:blipFill>
        <p:spPr>
          <a:xfrm>
            <a:off x="6000760" y="2571744"/>
            <a:ext cx="2526410" cy="3304278"/>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500"/>
                                        <p:tgtEl>
                                          <p:spTgt spid="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animEffect transition="in" filter="slide(fromBottom)">
                                      <p:cBhvr>
                                        <p:cTn id="17" dur="500"/>
                                        <p:tgtEl>
                                          <p:spTgt spid="12">
                                            <p:txEl>
                                              <p:pRg st="1" end="1"/>
                                            </p:txEl>
                                          </p:spTgt>
                                        </p:tgtEl>
                                      </p:cBhvr>
                                    </p:animEffect>
                                  </p:childTnLst>
                                </p:cTn>
                              </p:par>
                            </p:childTnLst>
                          </p:cTn>
                        </p:par>
                        <p:par>
                          <p:cTn id="18" fill="hold">
                            <p:stCondLst>
                              <p:cond delay="500"/>
                            </p:stCondLst>
                            <p:childTnLst>
                              <p:par>
                                <p:cTn id="19" presetID="9" presetClass="entr" presetSubtype="0"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grpSp>
        <p:nvGrpSpPr>
          <p:cNvPr id="2" name="组合 26"/>
          <p:cNvGrpSpPr/>
          <p:nvPr/>
        </p:nvGrpSpPr>
        <p:grpSpPr>
          <a:xfrm>
            <a:off x="785786" y="1928802"/>
            <a:ext cx="7072362" cy="500066"/>
            <a:chOff x="857224" y="1500174"/>
            <a:chExt cx="7072362" cy="500066"/>
          </a:xfrm>
        </p:grpSpPr>
        <p:sp>
          <p:nvSpPr>
            <p:cNvPr id="10" name="矩形 9"/>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5</a:t>
              </a:r>
              <a:endParaRPr lang="en-US" altLang="zh-CN" sz="2400" dirty="0" smtClean="0">
                <a:solidFill>
                  <a:schemeClr val="bg1"/>
                </a:solidFill>
              </a:endParaRPr>
            </a:p>
          </p:txBody>
        </p:sp>
        <p:sp>
          <p:nvSpPr>
            <p:cNvPr id="11" name="TextBox 10"/>
            <p:cNvSpPr txBox="1"/>
            <p:nvPr/>
          </p:nvSpPr>
          <p:spPr>
            <a:xfrm>
              <a:off x="1214414" y="1538575"/>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Discuss the questions.</a:t>
              </a:r>
              <a:endParaRPr lang="zh-CN" altLang="en-US" sz="2400" dirty="0">
                <a:latin typeface="Arial" pitchFamily="34" charset="0"/>
                <a:cs typeface="Arial" pitchFamily="34" charset="0"/>
              </a:endParaRPr>
            </a:p>
          </p:txBody>
        </p:sp>
      </p:grpSp>
      <p:sp>
        <p:nvSpPr>
          <p:cNvPr id="12" name="矩形 11"/>
          <p:cNvSpPr/>
          <p:nvPr/>
        </p:nvSpPr>
        <p:spPr>
          <a:xfrm>
            <a:off x="1142976" y="2714620"/>
            <a:ext cx="6786610" cy="2308324"/>
          </a:xfrm>
          <a:prstGeom prst="rect">
            <a:avLst/>
          </a:prstGeom>
        </p:spPr>
        <p:txBody>
          <a:bodyPr wrap="square">
            <a:spAutoFit/>
          </a:bodyPr>
          <a:lstStyle/>
          <a:p>
            <a:pPr marL="266700" indent="-266700"/>
            <a:r>
              <a:rPr lang="en-US" altLang="zh-CN" sz="2400" dirty="0" smtClean="0"/>
              <a:t>2 Which do you prefer, watching DVD movies at home or going to the cinema? Why?</a:t>
            </a:r>
          </a:p>
          <a:p>
            <a:pPr marL="266700" indent="-266700"/>
            <a:r>
              <a:rPr lang="en-US" altLang="zh-CN" sz="2400" b="1" i="1" dirty="0" smtClean="0">
                <a:solidFill>
                  <a:srgbClr val="0070C0"/>
                </a:solidFill>
              </a:rPr>
              <a:t>    I prefer going to the cinema because </a:t>
            </a:r>
            <a:r>
              <a:rPr lang="en-US" altLang="zh-CN" sz="2400" i="1" dirty="0" smtClean="0">
                <a:solidFill>
                  <a:srgbClr val="FF0000"/>
                </a:solidFill>
              </a:rPr>
              <a:t>it provides better sound effects.</a:t>
            </a:r>
            <a:r>
              <a:rPr lang="en-US" altLang="zh-CN" sz="2400" b="1" i="1" dirty="0" smtClean="0">
                <a:solidFill>
                  <a:srgbClr val="0070C0"/>
                </a:solidFill>
              </a:rPr>
              <a:t> Besides, </a:t>
            </a:r>
            <a:r>
              <a:rPr lang="en-US" altLang="zh-CN" sz="2400" i="1" dirty="0" smtClean="0">
                <a:solidFill>
                  <a:srgbClr val="FF0000"/>
                </a:solidFill>
              </a:rPr>
              <a:t>with more people around, the atmosphere</a:t>
            </a:r>
            <a:r>
              <a:rPr lang="en-US" altLang="zh-CN" sz="2400" b="1" i="1" dirty="0" smtClean="0">
                <a:solidFill>
                  <a:srgbClr val="0070C0"/>
                </a:solidFill>
              </a:rPr>
              <a:t> is much better than </a:t>
            </a:r>
            <a:r>
              <a:rPr lang="en-US" altLang="zh-CN" sz="2400" i="1" dirty="0" smtClean="0">
                <a:solidFill>
                  <a:srgbClr val="FF0000"/>
                </a:solidFill>
              </a:rPr>
              <a:t>when I watch movies alone at home.</a:t>
            </a:r>
          </a:p>
        </p:txBody>
      </p:sp>
      <p:sp>
        <p:nvSpPr>
          <p:cNvPr id="13" name="TextBox 12"/>
          <p:cNvSpPr txBox="1"/>
          <p:nvPr/>
        </p:nvSpPr>
        <p:spPr>
          <a:xfrm>
            <a:off x="714348" y="1214422"/>
            <a:ext cx="1624163"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Sharing</a:t>
            </a:r>
            <a:endParaRPr lang="zh-CN" altLang="en-US" sz="3200" b="1" u="sng" dirty="0">
              <a:ln>
                <a:solidFill>
                  <a:schemeClr val="accent5"/>
                </a:solidFill>
              </a:ln>
              <a:solidFill>
                <a:schemeClr val="accent5">
                  <a:lumMod val="75000"/>
                </a:schemeClr>
              </a:solidFill>
            </a:endParaRPr>
          </a:p>
        </p:txBody>
      </p:sp>
      <p:pic>
        <p:nvPicPr>
          <p:cNvPr id="8" name="图片 7"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slide(fromBottom)">
                                      <p:cBhvr>
                                        <p:cTn id="12"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grpSp>
        <p:nvGrpSpPr>
          <p:cNvPr id="2" name="组合 26"/>
          <p:cNvGrpSpPr/>
          <p:nvPr/>
        </p:nvGrpSpPr>
        <p:grpSpPr>
          <a:xfrm>
            <a:off x="785786" y="1857364"/>
            <a:ext cx="7072362" cy="500066"/>
            <a:chOff x="857224" y="1500174"/>
            <a:chExt cx="7072362" cy="500066"/>
          </a:xfrm>
        </p:grpSpPr>
        <p:sp>
          <p:nvSpPr>
            <p:cNvPr id="10" name="矩形 9"/>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5</a:t>
              </a:r>
              <a:endParaRPr lang="en-US" altLang="zh-CN" sz="2400" dirty="0" smtClean="0">
                <a:solidFill>
                  <a:schemeClr val="bg1"/>
                </a:solidFill>
              </a:endParaRPr>
            </a:p>
          </p:txBody>
        </p:sp>
        <p:sp>
          <p:nvSpPr>
            <p:cNvPr id="11" name="TextBox 10"/>
            <p:cNvSpPr txBox="1"/>
            <p:nvPr/>
          </p:nvSpPr>
          <p:spPr>
            <a:xfrm>
              <a:off x="1214414" y="1538575"/>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Discuss the questions.</a:t>
              </a:r>
              <a:endParaRPr lang="zh-CN" altLang="en-US" sz="2400" dirty="0">
                <a:latin typeface="Arial" pitchFamily="34" charset="0"/>
                <a:cs typeface="Arial" pitchFamily="34" charset="0"/>
              </a:endParaRPr>
            </a:p>
          </p:txBody>
        </p:sp>
      </p:grpSp>
      <p:sp>
        <p:nvSpPr>
          <p:cNvPr id="12" name="矩形 11"/>
          <p:cNvSpPr/>
          <p:nvPr/>
        </p:nvSpPr>
        <p:spPr>
          <a:xfrm>
            <a:off x="1142976" y="2571744"/>
            <a:ext cx="6429420" cy="830997"/>
          </a:xfrm>
          <a:prstGeom prst="rect">
            <a:avLst/>
          </a:prstGeom>
        </p:spPr>
        <p:txBody>
          <a:bodyPr wrap="square">
            <a:spAutoFit/>
          </a:bodyPr>
          <a:lstStyle/>
          <a:p>
            <a:pPr marL="266700" indent="-266700"/>
            <a:r>
              <a:rPr lang="en-US" altLang="zh-CN" sz="2400" dirty="0" smtClean="0"/>
              <a:t>3 Who are your favorite actors and actresses? Why do you like them?</a:t>
            </a:r>
            <a:r>
              <a:rPr lang="en-US" altLang="zh-CN" sz="2400" dirty="0" smtClean="0">
                <a:solidFill>
                  <a:srgbClr val="0070C0"/>
                </a:solidFill>
              </a:rPr>
              <a:t>    </a:t>
            </a:r>
          </a:p>
        </p:txBody>
      </p:sp>
      <p:sp>
        <p:nvSpPr>
          <p:cNvPr id="13" name="TextBox 12"/>
          <p:cNvSpPr txBox="1"/>
          <p:nvPr/>
        </p:nvSpPr>
        <p:spPr>
          <a:xfrm>
            <a:off x="714348" y="1214422"/>
            <a:ext cx="1624163"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Sharing</a:t>
            </a:r>
            <a:endParaRPr lang="zh-CN" altLang="en-US" sz="3200" b="1" u="sng" dirty="0">
              <a:ln>
                <a:solidFill>
                  <a:schemeClr val="accent5"/>
                </a:solidFill>
              </a:ln>
              <a:solidFill>
                <a:schemeClr val="accent5">
                  <a:lumMod val="75000"/>
                </a:schemeClr>
              </a:solidFill>
            </a:endParaRPr>
          </a:p>
        </p:txBody>
      </p:sp>
      <p:pic>
        <p:nvPicPr>
          <p:cNvPr id="8" name="图片 7"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pic>
        <p:nvPicPr>
          <p:cNvPr id="9" name="图片 8" descr="0021701406b80cfedcb152.jpg"/>
          <p:cNvPicPr>
            <a:picLocks noChangeAspect="1"/>
          </p:cNvPicPr>
          <p:nvPr/>
        </p:nvPicPr>
        <p:blipFill>
          <a:blip r:embed="rId4"/>
          <a:stretch>
            <a:fillRect/>
          </a:stretch>
        </p:blipFill>
        <p:spPr>
          <a:xfrm>
            <a:off x="6715140" y="3214686"/>
            <a:ext cx="2088747" cy="2798920"/>
          </a:xfrm>
          <a:prstGeom prst="rect">
            <a:avLst/>
          </a:prstGeom>
        </p:spPr>
      </p:pic>
      <p:sp>
        <p:nvSpPr>
          <p:cNvPr id="14" name="矩形 13"/>
          <p:cNvSpPr/>
          <p:nvPr/>
        </p:nvSpPr>
        <p:spPr>
          <a:xfrm>
            <a:off x="1142976" y="3429000"/>
            <a:ext cx="5572164" cy="1938992"/>
          </a:xfrm>
          <a:prstGeom prst="rect">
            <a:avLst/>
          </a:prstGeom>
        </p:spPr>
        <p:txBody>
          <a:bodyPr wrap="square">
            <a:spAutoFit/>
          </a:bodyPr>
          <a:lstStyle/>
          <a:p>
            <a:pPr marL="266700"/>
            <a:r>
              <a:rPr lang="en-US" altLang="zh-CN" sz="2400" b="1" i="1" dirty="0" smtClean="0">
                <a:solidFill>
                  <a:srgbClr val="0070C0"/>
                </a:solidFill>
              </a:rPr>
              <a:t>My favorite movie star is </a:t>
            </a:r>
            <a:r>
              <a:rPr lang="en-US" altLang="zh-CN" sz="2400" i="1" dirty="0" smtClean="0">
                <a:solidFill>
                  <a:srgbClr val="FF0000"/>
                </a:solidFill>
              </a:rPr>
              <a:t>Sandra Bullock. </a:t>
            </a:r>
            <a:r>
              <a:rPr lang="en-US" altLang="zh-CN" sz="2400" b="1" i="1" dirty="0" smtClean="0">
                <a:solidFill>
                  <a:srgbClr val="0070C0"/>
                </a:solidFill>
              </a:rPr>
              <a:t>I like her because </a:t>
            </a:r>
            <a:r>
              <a:rPr lang="en-US" altLang="zh-CN" sz="2400" i="1" dirty="0" smtClean="0">
                <a:solidFill>
                  <a:srgbClr val="FF0000"/>
                </a:solidFill>
              </a:rPr>
              <a:t>she is beautiful and her performance is natural. </a:t>
            </a:r>
            <a:r>
              <a:rPr lang="en-US" altLang="zh-CN" sz="2400" b="1" i="1" dirty="0" smtClean="0">
                <a:solidFill>
                  <a:srgbClr val="0070C0"/>
                </a:solidFill>
              </a:rPr>
              <a:t>I love </a:t>
            </a:r>
            <a:r>
              <a:rPr lang="en-US" altLang="zh-CN" sz="2400" i="1" dirty="0" smtClean="0">
                <a:solidFill>
                  <a:srgbClr val="FF0000"/>
                </a:solidFill>
              </a:rPr>
              <a:t>her warm smiles </a:t>
            </a:r>
            <a:r>
              <a:rPr lang="en-US" altLang="zh-CN" sz="2400" b="1" i="1" dirty="0" smtClean="0">
                <a:solidFill>
                  <a:srgbClr val="0070C0"/>
                </a:solidFill>
              </a:rPr>
              <a:t>as well</a:t>
            </a:r>
            <a:r>
              <a:rPr lang="en-US" altLang="zh-CN" sz="2400" i="1" dirty="0" smtClean="0">
                <a:solidFill>
                  <a:srgbClr val="FF0000"/>
                </a:solidFill>
              </a:rPr>
              <a:t>.</a:t>
            </a:r>
            <a:r>
              <a:rPr lang="en-US" altLang="zh-CN" sz="2400" b="1" i="1" dirty="0" smtClean="0">
                <a:solidFill>
                  <a:srgbClr val="0070C0"/>
                </a:solidFill>
              </a:rPr>
              <a:t> </a:t>
            </a:r>
            <a:r>
              <a:rPr lang="en-US" altLang="zh-CN" sz="2400" i="1" dirty="0" smtClean="0">
                <a:solidFill>
                  <a:srgbClr val="FF0000"/>
                </a:solidFill>
              </a:rPr>
              <a:t>Every time I see her smile, </a:t>
            </a:r>
          </a:p>
          <a:p>
            <a:pPr marL="266700"/>
            <a:r>
              <a:rPr lang="en-US" altLang="zh-CN" sz="2400" i="1" dirty="0" smtClean="0">
                <a:solidFill>
                  <a:srgbClr val="FF0000"/>
                </a:solidFill>
              </a:rPr>
              <a:t>I couldn’t help smiling too.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slide(fromBottom)">
                                      <p:cBhvr>
                                        <p:cTn id="12" dur="500"/>
                                        <p:tgtEl>
                                          <p:spTgt spid="14"/>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直接连接符 39"/>
          <p:cNvCxnSpPr/>
          <p:nvPr/>
        </p:nvCxnSpPr>
        <p:spPr>
          <a:xfrm>
            <a:off x="0" y="3714752"/>
            <a:ext cx="9144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sp>
        <p:nvSpPr>
          <p:cNvPr id="42" name="圆角矩形 41"/>
          <p:cNvSpPr/>
          <p:nvPr/>
        </p:nvSpPr>
        <p:spPr>
          <a:xfrm>
            <a:off x="642910" y="3000372"/>
            <a:ext cx="2214578" cy="142876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3200" b="1" dirty="0" smtClean="0">
                <a:solidFill>
                  <a:schemeClr val="tx1"/>
                </a:solidFill>
                <a:latin typeface="微软雅黑" panose="020B0503020204020204" pitchFamily="34" charset="-122"/>
                <a:ea typeface="微软雅黑" panose="020B0503020204020204" pitchFamily="34" charset="-122"/>
                <a:hlinkClick r:id="rId2" action="ppaction://hlinksldjump"/>
              </a:rPr>
              <a:t>Sharing</a:t>
            </a:r>
            <a:endParaRPr lang="zh-CN" altLang="en-US" sz="3200" b="1" dirty="0" smtClean="0">
              <a:solidFill>
                <a:schemeClr val="tx1"/>
              </a:solidFill>
              <a:latin typeface="微软雅黑" panose="020B0503020204020204" pitchFamily="34" charset="-122"/>
              <a:ea typeface="微软雅黑" panose="020B0503020204020204" pitchFamily="34" charset="-122"/>
            </a:endParaRPr>
          </a:p>
        </p:txBody>
      </p:sp>
      <p:sp>
        <p:nvSpPr>
          <p:cNvPr id="43" name="圆角矩形 42"/>
          <p:cNvSpPr/>
          <p:nvPr/>
        </p:nvSpPr>
        <p:spPr>
          <a:xfrm>
            <a:off x="3357554" y="3000372"/>
            <a:ext cx="2214578" cy="142876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3200" b="1" dirty="0" smtClean="0">
                <a:solidFill>
                  <a:schemeClr val="tx1"/>
                </a:solidFill>
                <a:latin typeface="微软雅黑" panose="020B0503020204020204" pitchFamily="34" charset="-122"/>
                <a:ea typeface="微软雅黑" panose="020B0503020204020204" pitchFamily="34" charset="-122"/>
                <a:hlinkClick r:id="rId3" action="ppaction://hlinksldjump"/>
              </a:rPr>
              <a:t>Listening</a:t>
            </a:r>
            <a:endParaRPr lang="en-US" altLang="zh-CN" sz="3200" b="1" dirty="0" smtClean="0">
              <a:solidFill>
                <a:schemeClr val="tx1"/>
              </a:solidFill>
              <a:latin typeface="微软雅黑" panose="020B0503020204020204" pitchFamily="34" charset="-122"/>
              <a:ea typeface="微软雅黑" panose="020B0503020204020204" pitchFamily="34" charset="-122"/>
            </a:endParaRPr>
          </a:p>
        </p:txBody>
      </p:sp>
      <p:sp>
        <p:nvSpPr>
          <p:cNvPr id="44" name="圆角矩形 43"/>
          <p:cNvSpPr/>
          <p:nvPr/>
        </p:nvSpPr>
        <p:spPr>
          <a:xfrm>
            <a:off x="6072198" y="3000372"/>
            <a:ext cx="2214607" cy="142876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3200" b="1" dirty="0" smtClean="0">
                <a:solidFill>
                  <a:schemeClr val="tx1"/>
                </a:solidFill>
                <a:latin typeface="微软雅黑" panose="020B0503020204020204" pitchFamily="34" charset="-122"/>
                <a:ea typeface="微软雅黑" panose="020B0503020204020204" pitchFamily="34" charset="-122"/>
                <a:hlinkClick r:id="rId4" action="ppaction://hlinksldjump"/>
              </a:rPr>
              <a:t>Viewing</a:t>
            </a:r>
            <a:endParaRPr lang="zh-CN" altLang="en-US" sz="3200" b="1" dirty="0">
              <a:solidFill>
                <a:schemeClr val="tx1"/>
              </a:solidFill>
              <a:latin typeface="微软雅黑" panose="020B0503020204020204" pitchFamily="34" charset="-122"/>
              <a:ea typeface="微软雅黑" panose="020B0503020204020204" pitchFamily="34" charset="-122"/>
            </a:endParaRPr>
          </a:p>
        </p:txBody>
      </p:sp>
      <p:pic>
        <p:nvPicPr>
          <p:cNvPr id="7" name="图片 6" descr="87699.gif">
            <a:hlinkClick r:id="rId5" action="ppaction://hlinksldjump"/>
          </p:cNvPr>
          <p:cNvPicPr>
            <a:picLocks noChangeAspect="1"/>
          </p:cNvPicPr>
          <p:nvPr/>
        </p:nvPicPr>
        <p:blipFill>
          <a:blip r:embed="rId6"/>
          <a:stretch>
            <a:fillRect/>
          </a:stretch>
        </p:blipFill>
        <p:spPr>
          <a:xfrm>
            <a:off x="8429652" y="6215082"/>
            <a:ext cx="466724" cy="4667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500" fill="hold"/>
                                        <p:tgtEl>
                                          <p:spTgt spid="43"/>
                                        </p:tgtEl>
                                      </p:cBhvr>
                                      <p:by x="130000" y="13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grpSp>
        <p:nvGrpSpPr>
          <p:cNvPr id="2" name="组合 26"/>
          <p:cNvGrpSpPr/>
          <p:nvPr/>
        </p:nvGrpSpPr>
        <p:grpSpPr>
          <a:xfrm>
            <a:off x="785786" y="2571744"/>
            <a:ext cx="7072362" cy="500066"/>
            <a:chOff x="857224" y="1500174"/>
            <a:chExt cx="7072362" cy="500066"/>
          </a:xfrm>
        </p:grpSpPr>
        <p:sp>
          <p:nvSpPr>
            <p:cNvPr id="10" name="矩形 9"/>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1</a:t>
              </a:r>
              <a:endParaRPr lang="en-US" altLang="zh-CN" sz="2400" dirty="0" smtClean="0">
                <a:solidFill>
                  <a:schemeClr val="bg1"/>
                </a:solidFill>
              </a:endParaRPr>
            </a:p>
          </p:txBody>
        </p:sp>
        <p:sp>
          <p:nvSpPr>
            <p:cNvPr id="11" name="TextBox 10"/>
            <p:cNvSpPr txBox="1"/>
            <p:nvPr/>
          </p:nvSpPr>
          <p:spPr>
            <a:xfrm>
              <a:off x="1214414" y="1538575"/>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Listen to Part 1 and answer the question.</a:t>
              </a:r>
              <a:endParaRPr lang="zh-CN" altLang="en-US" sz="2400" dirty="0">
                <a:latin typeface="Arial" pitchFamily="34" charset="0"/>
                <a:cs typeface="Arial" pitchFamily="34" charset="0"/>
              </a:endParaRPr>
            </a:p>
          </p:txBody>
        </p:sp>
      </p:grpSp>
      <p:sp>
        <p:nvSpPr>
          <p:cNvPr id="7" name="TextBox 6"/>
          <p:cNvSpPr txBox="1"/>
          <p:nvPr/>
        </p:nvSpPr>
        <p:spPr>
          <a:xfrm>
            <a:off x="714348" y="1214422"/>
            <a:ext cx="1890646"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Listening</a:t>
            </a:r>
            <a:endParaRPr lang="zh-CN" altLang="en-US" sz="3200" b="1" u="sng" dirty="0">
              <a:ln>
                <a:solidFill>
                  <a:schemeClr val="accent5"/>
                </a:solidFill>
              </a:ln>
              <a:solidFill>
                <a:schemeClr val="accent5">
                  <a:lumMod val="75000"/>
                </a:schemeClr>
              </a:solidFill>
            </a:endParaRPr>
          </a:p>
        </p:txBody>
      </p:sp>
      <p:grpSp>
        <p:nvGrpSpPr>
          <p:cNvPr id="13" name="组合 12"/>
          <p:cNvGrpSpPr/>
          <p:nvPr/>
        </p:nvGrpSpPr>
        <p:grpSpPr>
          <a:xfrm>
            <a:off x="714348" y="1785926"/>
            <a:ext cx="3929090" cy="553998"/>
            <a:chOff x="714348" y="1857364"/>
            <a:chExt cx="3929090" cy="553998"/>
          </a:xfrm>
        </p:grpSpPr>
        <p:sp>
          <p:nvSpPr>
            <p:cNvPr id="8" name="TextBox 7"/>
            <p:cNvSpPr txBox="1"/>
            <p:nvPr/>
          </p:nvSpPr>
          <p:spPr>
            <a:xfrm>
              <a:off x="714348" y="1857364"/>
              <a:ext cx="3929090" cy="553998"/>
            </a:xfrm>
            <a:prstGeom prst="rect">
              <a:avLst/>
            </a:prstGeom>
            <a:noFill/>
          </p:spPr>
          <p:txBody>
            <a:bodyPr wrap="square" rtlCol="0">
              <a:spAutoFit/>
            </a:bodyPr>
            <a:lstStyle/>
            <a:p>
              <a:r>
                <a:rPr lang="en-US" altLang="zh-CN" sz="3000" b="1" dirty="0" smtClean="0">
                  <a:solidFill>
                    <a:schemeClr val="accent5">
                      <a:lumMod val="75000"/>
                    </a:schemeClr>
                  </a:solidFill>
                </a:rPr>
                <a:t>BEFORE</a:t>
              </a:r>
              <a:r>
                <a:rPr lang="en-US" altLang="zh-CN" sz="3000" b="1" dirty="0" smtClean="0"/>
                <a:t>    you listen</a:t>
              </a:r>
              <a:endParaRPr lang="zh-CN" altLang="en-US" sz="3000" b="1" dirty="0"/>
            </a:p>
          </p:txBody>
        </p:sp>
        <p:sp>
          <p:nvSpPr>
            <p:cNvPr id="9" name="直角三角形 8"/>
            <p:cNvSpPr/>
            <p:nvPr/>
          </p:nvSpPr>
          <p:spPr>
            <a:xfrm rot="13554830">
              <a:off x="2073451" y="2081807"/>
              <a:ext cx="144000" cy="144000"/>
            </a:xfrm>
            <a:prstGeom prst="rtTriangle">
              <a:avLst/>
            </a:prstGeom>
            <a:solidFill>
              <a:schemeClr val="accent5">
                <a:lumMod val="7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endParaRPr>
            </a:p>
          </p:txBody>
        </p:sp>
      </p:grpSp>
      <p:sp>
        <p:nvSpPr>
          <p:cNvPr id="14" name="矩形 13"/>
          <p:cNvSpPr/>
          <p:nvPr/>
        </p:nvSpPr>
        <p:spPr>
          <a:xfrm>
            <a:off x="857224" y="3071810"/>
            <a:ext cx="7000924" cy="461665"/>
          </a:xfrm>
          <a:prstGeom prst="rect">
            <a:avLst/>
          </a:prstGeom>
        </p:spPr>
        <p:txBody>
          <a:bodyPr wrap="square">
            <a:spAutoFit/>
          </a:bodyPr>
          <a:lstStyle/>
          <a:p>
            <a:pPr marL="266700"/>
            <a:r>
              <a:rPr lang="en-US" altLang="zh-CN" sz="2400" i="1" dirty="0" smtClean="0">
                <a:solidFill>
                  <a:srgbClr val="FF0000"/>
                </a:solidFill>
              </a:rPr>
              <a:t>The program is about ideas of beauty.</a:t>
            </a:r>
          </a:p>
        </p:txBody>
      </p:sp>
      <p:pic>
        <p:nvPicPr>
          <p:cNvPr id="12" name="图片 11"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grpSp>
        <p:nvGrpSpPr>
          <p:cNvPr id="15" name="组合 26"/>
          <p:cNvGrpSpPr/>
          <p:nvPr/>
        </p:nvGrpSpPr>
        <p:grpSpPr>
          <a:xfrm>
            <a:off x="785786" y="3857628"/>
            <a:ext cx="7643866" cy="830997"/>
            <a:chOff x="857224" y="1500174"/>
            <a:chExt cx="7643866" cy="830997"/>
          </a:xfrm>
        </p:grpSpPr>
        <p:sp>
          <p:nvSpPr>
            <p:cNvPr id="16" name="矩形 15"/>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2</a:t>
              </a:r>
              <a:endParaRPr lang="en-US" altLang="zh-CN" sz="2400" dirty="0" smtClean="0">
                <a:solidFill>
                  <a:schemeClr val="bg1"/>
                </a:solidFill>
              </a:endParaRPr>
            </a:p>
          </p:txBody>
        </p:sp>
        <p:sp>
          <p:nvSpPr>
            <p:cNvPr id="17" name="TextBox 16"/>
            <p:cNvSpPr txBox="1"/>
            <p:nvPr/>
          </p:nvSpPr>
          <p:spPr>
            <a:xfrm>
              <a:off x="1214414" y="1500174"/>
              <a:ext cx="7286676" cy="830997"/>
            </a:xfrm>
            <a:prstGeom prst="rect">
              <a:avLst/>
            </a:prstGeom>
            <a:noFill/>
          </p:spPr>
          <p:txBody>
            <a:bodyPr wrap="square" rtlCol="0">
              <a:spAutoFit/>
            </a:bodyPr>
            <a:lstStyle/>
            <a:p>
              <a:r>
                <a:rPr lang="en-US" altLang="zh-CN" sz="2400" dirty="0" smtClean="0">
                  <a:latin typeface="Arial" pitchFamily="34" charset="0"/>
                  <a:cs typeface="Arial" pitchFamily="34" charset="0"/>
                </a:rPr>
                <a:t>Read the information below. Then listen to Part 1 again and underline the words you hear.</a:t>
              </a:r>
              <a:endParaRPr lang="zh-CN" altLang="en-US" sz="2400" dirty="0">
                <a:latin typeface="Arial" pitchFamily="34" charset="0"/>
                <a:cs typeface="Arial" pitchFamily="34" charset="0"/>
              </a:endParaRPr>
            </a:p>
          </p:txBody>
        </p:sp>
      </p:grpSp>
      <p:sp>
        <p:nvSpPr>
          <p:cNvPr id="18" name="矩形 17"/>
          <p:cNvSpPr/>
          <p:nvPr/>
        </p:nvSpPr>
        <p:spPr>
          <a:xfrm>
            <a:off x="928662" y="4714884"/>
            <a:ext cx="7000924" cy="1569660"/>
          </a:xfrm>
          <a:prstGeom prst="rect">
            <a:avLst/>
          </a:prstGeom>
        </p:spPr>
        <p:txBody>
          <a:bodyPr wrap="square">
            <a:spAutoFit/>
          </a:bodyPr>
          <a:lstStyle/>
          <a:p>
            <a:pPr marL="266700"/>
            <a:r>
              <a:rPr lang="en-US" altLang="zh-CN" sz="2400" i="1" dirty="0" smtClean="0">
                <a:solidFill>
                  <a:srgbClr val="FF0000"/>
                </a:solidFill>
              </a:rPr>
              <a:t>blonde</a:t>
            </a:r>
          </a:p>
          <a:p>
            <a:pPr marL="266700"/>
            <a:r>
              <a:rPr lang="en-US" altLang="zh-CN" sz="2400" i="1" dirty="0" smtClean="0">
                <a:solidFill>
                  <a:srgbClr val="FF0000"/>
                </a:solidFill>
              </a:rPr>
              <a:t>blue</a:t>
            </a:r>
          </a:p>
          <a:p>
            <a:pPr marL="266700"/>
            <a:r>
              <a:rPr lang="en-US" altLang="zh-CN" sz="2400" i="1" dirty="0" smtClean="0">
                <a:solidFill>
                  <a:srgbClr val="FF0000"/>
                </a:solidFill>
              </a:rPr>
              <a:t>dark</a:t>
            </a:r>
          </a:p>
          <a:p>
            <a:pPr marL="266700"/>
            <a:r>
              <a:rPr lang="en-US" altLang="zh-CN" sz="2400" i="1" dirty="0" smtClean="0">
                <a:solidFill>
                  <a:srgbClr val="FF0000"/>
                </a:solidFill>
              </a:rPr>
              <a:t>masculine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slide(fromBottom)">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8">
                                            <p:txEl>
                                              <p:pRg st="0" end="0"/>
                                            </p:txEl>
                                          </p:spTgt>
                                        </p:tgtEl>
                                        <p:attrNameLst>
                                          <p:attrName>style.visibility</p:attrName>
                                        </p:attrNameLst>
                                      </p:cBhvr>
                                      <p:to>
                                        <p:strVal val="visible"/>
                                      </p:to>
                                    </p:set>
                                    <p:animEffect transition="in" filter="slide(fromBottom)">
                                      <p:cBhvr>
                                        <p:cTn id="22" dur="500"/>
                                        <p:tgtEl>
                                          <p:spTgt spid="1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18">
                                            <p:txEl>
                                              <p:pRg st="1" end="1"/>
                                            </p:txEl>
                                          </p:spTgt>
                                        </p:tgtEl>
                                        <p:attrNameLst>
                                          <p:attrName>style.visibility</p:attrName>
                                        </p:attrNameLst>
                                      </p:cBhvr>
                                      <p:to>
                                        <p:strVal val="visible"/>
                                      </p:to>
                                    </p:set>
                                    <p:animEffect transition="in" filter="slide(fromBottom)">
                                      <p:cBhvr>
                                        <p:cTn id="27" dur="500"/>
                                        <p:tgtEl>
                                          <p:spTgt spid="18">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18">
                                            <p:txEl>
                                              <p:pRg st="2" end="2"/>
                                            </p:txEl>
                                          </p:spTgt>
                                        </p:tgtEl>
                                        <p:attrNameLst>
                                          <p:attrName>style.visibility</p:attrName>
                                        </p:attrNameLst>
                                      </p:cBhvr>
                                      <p:to>
                                        <p:strVal val="visible"/>
                                      </p:to>
                                    </p:set>
                                    <p:animEffect transition="in" filter="slide(fromBottom)">
                                      <p:cBhvr>
                                        <p:cTn id="32" dur="500"/>
                                        <p:tgtEl>
                                          <p:spTgt spid="18">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18">
                                            <p:txEl>
                                              <p:pRg st="3" end="3"/>
                                            </p:txEl>
                                          </p:spTgt>
                                        </p:tgtEl>
                                        <p:attrNameLst>
                                          <p:attrName>style.visibility</p:attrName>
                                        </p:attrNameLst>
                                      </p:cBhvr>
                                      <p:to>
                                        <p:strVal val="visible"/>
                                      </p:to>
                                    </p:set>
                                    <p:animEffect transition="in" filter="slide(fromBottom)">
                                      <p:cBhvr>
                                        <p:cTn id="37" dur="500"/>
                                        <p:tgtEl>
                                          <p:spTgt spid="1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sp>
        <p:nvSpPr>
          <p:cNvPr id="7" name="TextBox 6"/>
          <p:cNvSpPr txBox="1"/>
          <p:nvPr/>
        </p:nvSpPr>
        <p:spPr>
          <a:xfrm>
            <a:off x="714348" y="1214422"/>
            <a:ext cx="1890646"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Listening</a:t>
            </a:r>
            <a:endParaRPr lang="zh-CN" altLang="en-US" sz="3200" b="1" u="sng" dirty="0">
              <a:ln>
                <a:solidFill>
                  <a:schemeClr val="accent5"/>
                </a:solidFill>
              </a:ln>
              <a:solidFill>
                <a:schemeClr val="accent5">
                  <a:lumMod val="75000"/>
                </a:schemeClr>
              </a:solidFill>
            </a:endParaRPr>
          </a:p>
        </p:txBody>
      </p:sp>
      <p:sp>
        <p:nvSpPr>
          <p:cNvPr id="8" name="TextBox 7"/>
          <p:cNvSpPr txBox="1"/>
          <p:nvPr/>
        </p:nvSpPr>
        <p:spPr>
          <a:xfrm>
            <a:off x="725404" y="1785926"/>
            <a:ext cx="3929090" cy="553998"/>
          </a:xfrm>
          <a:prstGeom prst="rect">
            <a:avLst/>
          </a:prstGeom>
          <a:noFill/>
        </p:spPr>
        <p:txBody>
          <a:bodyPr wrap="square" rtlCol="0">
            <a:spAutoFit/>
          </a:bodyPr>
          <a:lstStyle/>
          <a:p>
            <a:r>
              <a:rPr lang="en-US" altLang="zh-CN" sz="3000" b="1" dirty="0" smtClean="0">
                <a:solidFill>
                  <a:srgbClr val="993300"/>
                </a:solidFill>
              </a:rPr>
              <a:t>Listening skills</a:t>
            </a:r>
            <a:endParaRPr lang="zh-CN" altLang="en-US" sz="3000" b="1" dirty="0">
              <a:solidFill>
                <a:srgbClr val="993300"/>
              </a:solidFill>
            </a:endParaRPr>
          </a:p>
        </p:txBody>
      </p:sp>
      <p:pic>
        <p:nvPicPr>
          <p:cNvPr id="10" name="图片 9"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graphicFrame>
        <p:nvGraphicFramePr>
          <p:cNvPr id="12" name="表格 11"/>
          <p:cNvGraphicFramePr>
            <a:graphicFrameLocks noGrp="1"/>
          </p:cNvGraphicFramePr>
          <p:nvPr/>
        </p:nvGraphicFramePr>
        <p:xfrm>
          <a:off x="785786" y="3000372"/>
          <a:ext cx="7500990" cy="3261360"/>
        </p:xfrm>
        <a:graphic>
          <a:graphicData uri="http://schemas.openxmlformats.org/drawingml/2006/table">
            <a:tbl>
              <a:tblPr firstRow="1" bandRow="1">
                <a:tableStyleId>{93296810-A885-4BE3-A3E7-6D5BEEA58F35}</a:tableStyleId>
              </a:tblPr>
              <a:tblGrid>
                <a:gridCol w="2637085"/>
                <a:gridCol w="4863905"/>
              </a:tblGrid>
              <a:tr h="370840">
                <a:tc gridSpan="2">
                  <a:txBody>
                    <a:bodyPr/>
                    <a:lstStyle/>
                    <a:p>
                      <a:pPr algn="ctr"/>
                      <a:r>
                        <a:rPr lang="en-US" altLang="zh-CN" sz="2000" b="0" i="1" kern="1200" baseline="0" dirty="0" smtClean="0">
                          <a:solidFill>
                            <a:schemeClr val="bg1"/>
                          </a:solidFill>
                          <a:latin typeface="+mn-lt"/>
                          <a:ea typeface="+mn-ea"/>
                          <a:cs typeface="+mn-cs"/>
                        </a:rPr>
                        <a:t>Additional Tips</a:t>
                      </a:r>
                    </a:p>
                  </a:txBody>
                  <a:tcPr>
                    <a:solidFill>
                      <a:schemeClr val="accent6">
                        <a:lumMod val="75000"/>
                      </a:schemeClr>
                    </a:solidFill>
                  </a:tcPr>
                </a:tc>
                <a:tc hMerge="1">
                  <a:txBody>
                    <a:bodyPr/>
                    <a:lstStyle/>
                    <a:p>
                      <a:pPr algn="ctr"/>
                      <a:endParaRPr lang="en-US" altLang="zh-CN" sz="2000" b="1" baseline="0" dirty="0" smtClean="0">
                        <a:solidFill>
                          <a:srgbClr val="000000"/>
                        </a:solidFill>
                        <a:latin typeface="+mn-lt"/>
                      </a:endParaRPr>
                    </a:p>
                  </a:txBody>
                  <a:tcPr/>
                </a:tc>
              </a:tr>
              <a:tr h="370840">
                <a:tc>
                  <a:txBody>
                    <a:bodyPr/>
                    <a:lstStyle/>
                    <a:p>
                      <a:pPr algn="ctr"/>
                      <a:r>
                        <a:rPr lang="en-US" altLang="zh-CN" sz="2000" b="1" baseline="0" dirty="0" smtClean="0">
                          <a:solidFill>
                            <a:sysClr val="windowText" lastClr="000000"/>
                          </a:solidFill>
                        </a:rPr>
                        <a:t>People’s appearance</a:t>
                      </a:r>
                      <a:endParaRPr lang="en-US" altLang="zh-CN" sz="2000" b="1" baseline="0" dirty="0" smtClean="0">
                        <a:solidFill>
                          <a:sysClr val="windowText" lastClr="000000"/>
                        </a:solidFill>
                        <a:latin typeface="+mn-lt"/>
                      </a:endParaRPr>
                    </a:p>
                  </a:txBody>
                  <a:tcPr>
                    <a:solidFill>
                      <a:schemeClr val="accent6">
                        <a:lumMod val="60000"/>
                        <a:lumOff val="40000"/>
                      </a:schemeClr>
                    </a:solidFill>
                  </a:tcPr>
                </a:tc>
                <a:tc>
                  <a:txBody>
                    <a:bodyPr/>
                    <a:lstStyle/>
                    <a:p>
                      <a:pPr algn="ctr"/>
                      <a:r>
                        <a:rPr lang="en-US" altLang="zh-CN" sz="2000" b="1" baseline="0" dirty="0" smtClean="0">
                          <a:solidFill>
                            <a:sysClr val="windowText" lastClr="000000"/>
                          </a:solidFill>
                        </a:rPr>
                        <a:t>Expressions</a:t>
                      </a:r>
                      <a:endParaRPr lang="en-US" altLang="zh-CN" sz="2000" b="1" baseline="0" dirty="0" smtClean="0">
                        <a:solidFill>
                          <a:sysClr val="windowText" lastClr="000000"/>
                        </a:solidFill>
                        <a:latin typeface="+mn-lt"/>
                      </a:endParaRPr>
                    </a:p>
                  </a:txBody>
                  <a:tcPr>
                    <a:solidFill>
                      <a:schemeClr val="accent6">
                        <a:lumMod val="60000"/>
                        <a:lumOff val="40000"/>
                      </a:schemeClr>
                    </a:solidFill>
                  </a:tcPr>
                </a:tc>
              </a:tr>
              <a:tr h="370840">
                <a:tc>
                  <a:txBody>
                    <a:bodyPr/>
                    <a:lstStyle/>
                    <a:p>
                      <a:r>
                        <a:rPr lang="en-US" altLang="zh-CN" sz="2400" kern="1200" baseline="0" dirty="0" smtClean="0"/>
                        <a:t>face </a:t>
                      </a:r>
                      <a:endParaRPr lang="zh-CN" altLang="en-US" sz="2400" dirty="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kern="1200" baseline="0" dirty="0" smtClean="0"/>
                        <a:t>round, oval, square, with wrinkles / freckles, pale</a:t>
                      </a:r>
                      <a:endParaRPr lang="en-US" altLang="zh-CN" sz="2400" kern="1200" baseline="0" dirty="0" smtClean="0">
                        <a:solidFill>
                          <a:schemeClr val="dk1"/>
                        </a:solidFill>
                        <a:latin typeface="+mn-lt"/>
                        <a:ea typeface="+mn-ea"/>
                        <a:cs typeface="+mn-cs"/>
                      </a:endParaRPr>
                    </a:p>
                  </a:txBody>
                  <a:tcPr/>
                </a:tc>
              </a:tr>
              <a:tr h="370840">
                <a:tc>
                  <a:txBody>
                    <a:bodyPr/>
                    <a:lstStyle/>
                    <a:p>
                      <a:r>
                        <a:rPr lang="en-US" altLang="zh-CN" sz="2400" kern="1200" baseline="0" dirty="0" smtClean="0"/>
                        <a:t>clothes </a:t>
                      </a:r>
                      <a:endParaRPr lang="zh-CN" altLang="en-US" sz="2400" dirty="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kern="1200" baseline="0" dirty="0" smtClean="0"/>
                        <a:t>casual, tidy, messy, shabby, stylish, old-fashioned, fashionable</a:t>
                      </a:r>
                      <a:endParaRPr lang="en-US" altLang="zh-CN" sz="2400" kern="1200" baseline="0" dirty="0" smtClean="0">
                        <a:solidFill>
                          <a:schemeClr val="dk1"/>
                        </a:solidFill>
                        <a:latin typeface="+mn-lt"/>
                        <a:ea typeface="+mn-ea"/>
                        <a:cs typeface="+mn-cs"/>
                      </a:endParaRPr>
                    </a:p>
                  </a:txBody>
                  <a:tcPr/>
                </a:tc>
              </a:tr>
              <a:tr h="370840">
                <a:tc>
                  <a:txBody>
                    <a:bodyPr/>
                    <a:lstStyle/>
                    <a:p>
                      <a:r>
                        <a:rPr lang="en-US" altLang="zh-CN" sz="2400" kern="1200" baseline="0" dirty="0" smtClean="0"/>
                        <a:t>facial expression </a:t>
                      </a:r>
                      <a:endParaRPr lang="zh-CN" altLang="en-US" sz="2400" dirty="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kern="1200" baseline="0" dirty="0" smtClean="0"/>
                        <a:t>happy, excited, sad, tired, upset, curious, dark, thoughtful, worried</a:t>
                      </a:r>
                      <a:endParaRPr lang="en-US" altLang="zh-CN" sz="2400" kern="1200" baseline="0" dirty="0" smtClean="0">
                        <a:solidFill>
                          <a:schemeClr val="dk1"/>
                        </a:solidFill>
                        <a:latin typeface="+mn-lt"/>
                        <a:ea typeface="+mn-ea"/>
                        <a:cs typeface="+mn-cs"/>
                      </a:endParaRPr>
                    </a:p>
                  </a:txBody>
                  <a:tcPr/>
                </a:tc>
              </a:tr>
            </a:tbl>
          </a:graphicData>
        </a:graphic>
      </p:graphicFrame>
      <p:sp>
        <p:nvSpPr>
          <p:cNvPr id="14" name="矩形 13"/>
          <p:cNvSpPr/>
          <p:nvPr/>
        </p:nvSpPr>
        <p:spPr>
          <a:xfrm>
            <a:off x="757478" y="2214554"/>
            <a:ext cx="7529298" cy="830997"/>
          </a:xfrm>
          <a:prstGeom prst="rect">
            <a:avLst/>
          </a:prstGeom>
        </p:spPr>
        <p:txBody>
          <a:bodyPr wrap="square">
            <a:spAutoFit/>
          </a:bodyPr>
          <a:lstStyle/>
          <a:p>
            <a:pPr>
              <a:defRPr/>
            </a:pPr>
            <a:r>
              <a:rPr lang="en-US" altLang="zh-CN" sz="2400" b="1" dirty="0" smtClean="0"/>
              <a:t>Identifying words and expressions for describing people’s appearance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sp>
        <p:nvSpPr>
          <p:cNvPr id="7" name="TextBox 6"/>
          <p:cNvSpPr txBox="1"/>
          <p:nvPr/>
        </p:nvSpPr>
        <p:spPr>
          <a:xfrm>
            <a:off x="714348" y="1214422"/>
            <a:ext cx="1890646"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Listening</a:t>
            </a:r>
            <a:endParaRPr lang="zh-CN" altLang="en-US" sz="3200" b="1" u="sng" dirty="0">
              <a:ln>
                <a:solidFill>
                  <a:schemeClr val="accent5"/>
                </a:solidFill>
              </a:ln>
              <a:solidFill>
                <a:schemeClr val="accent5">
                  <a:lumMod val="75000"/>
                </a:schemeClr>
              </a:solidFill>
            </a:endParaRPr>
          </a:p>
        </p:txBody>
      </p:sp>
      <p:sp>
        <p:nvSpPr>
          <p:cNvPr id="8" name="TextBox 7"/>
          <p:cNvSpPr txBox="1"/>
          <p:nvPr/>
        </p:nvSpPr>
        <p:spPr>
          <a:xfrm>
            <a:off x="725404" y="1785926"/>
            <a:ext cx="3929090" cy="553998"/>
          </a:xfrm>
          <a:prstGeom prst="rect">
            <a:avLst/>
          </a:prstGeom>
          <a:noFill/>
        </p:spPr>
        <p:txBody>
          <a:bodyPr wrap="square" rtlCol="0">
            <a:spAutoFit/>
          </a:bodyPr>
          <a:lstStyle/>
          <a:p>
            <a:r>
              <a:rPr lang="en-US" altLang="zh-CN" sz="3000" b="1" dirty="0" smtClean="0">
                <a:solidFill>
                  <a:srgbClr val="993300"/>
                </a:solidFill>
              </a:rPr>
              <a:t>Listening skills</a:t>
            </a:r>
            <a:endParaRPr lang="zh-CN" altLang="en-US" sz="3000" b="1" dirty="0">
              <a:solidFill>
                <a:srgbClr val="993300"/>
              </a:solidFill>
            </a:endParaRPr>
          </a:p>
        </p:txBody>
      </p:sp>
      <p:pic>
        <p:nvPicPr>
          <p:cNvPr id="10" name="图片 9"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graphicFrame>
        <p:nvGraphicFramePr>
          <p:cNvPr id="12" name="表格 11"/>
          <p:cNvGraphicFramePr>
            <a:graphicFrameLocks noGrp="1"/>
          </p:cNvGraphicFramePr>
          <p:nvPr/>
        </p:nvGraphicFramePr>
        <p:xfrm>
          <a:off x="785786" y="2475566"/>
          <a:ext cx="7500990" cy="3596640"/>
        </p:xfrm>
        <a:graphic>
          <a:graphicData uri="http://schemas.openxmlformats.org/drawingml/2006/table">
            <a:tbl>
              <a:tblPr firstRow="1" bandRow="1">
                <a:tableStyleId>{93296810-A885-4BE3-A3E7-6D5BEEA58F35}</a:tableStyleId>
              </a:tblPr>
              <a:tblGrid>
                <a:gridCol w="2637085"/>
                <a:gridCol w="4863905"/>
              </a:tblGrid>
              <a:tr h="370840">
                <a:tc>
                  <a:txBody>
                    <a:bodyPr/>
                    <a:lstStyle/>
                    <a:p>
                      <a:pPr algn="ctr"/>
                      <a:r>
                        <a:rPr lang="en-US" altLang="zh-CN" sz="2000" b="1" baseline="0" dirty="0" smtClean="0">
                          <a:solidFill>
                            <a:sysClr val="windowText" lastClr="000000"/>
                          </a:solidFill>
                        </a:rPr>
                        <a:t>People’s appearance</a:t>
                      </a:r>
                      <a:endParaRPr lang="en-US" altLang="zh-CN" sz="2000" b="1" baseline="0" dirty="0" smtClean="0">
                        <a:solidFill>
                          <a:sysClr val="windowText" lastClr="000000"/>
                        </a:solidFill>
                        <a:latin typeface="+mn-lt"/>
                      </a:endParaRPr>
                    </a:p>
                  </a:txBody>
                  <a:tcPr>
                    <a:solidFill>
                      <a:schemeClr val="accent6">
                        <a:lumMod val="60000"/>
                        <a:lumOff val="40000"/>
                      </a:schemeClr>
                    </a:solidFill>
                  </a:tcPr>
                </a:tc>
                <a:tc>
                  <a:txBody>
                    <a:bodyPr/>
                    <a:lstStyle/>
                    <a:p>
                      <a:pPr algn="ctr"/>
                      <a:r>
                        <a:rPr lang="en-US" altLang="zh-CN" sz="2000" b="1" baseline="0" dirty="0" smtClean="0">
                          <a:solidFill>
                            <a:sysClr val="windowText" lastClr="000000"/>
                          </a:solidFill>
                        </a:rPr>
                        <a:t>Expressions</a:t>
                      </a:r>
                      <a:endParaRPr lang="en-US" altLang="zh-CN" sz="2000" b="1" baseline="0" dirty="0" smtClean="0">
                        <a:solidFill>
                          <a:sysClr val="windowText" lastClr="000000"/>
                        </a:solidFill>
                        <a:latin typeface="+mn-lt"/>
                      </a:endParaRPr>
                    </a:p>
                  </a:txBody>
                  <a:tcPr>
                    <a:solidFill>
                      <a:schemeClr val="accent6">
                        <a:lumMod val="60000"/>
                        <a:lumOff val="40000"/>
                      </a:schemeClr>
                    </a:solidFill>
                  </a:tcPr>
                </a:tc>
              </a:tr>
              <a:tr h="370840">
                <a:tc>
                  <a:txBody>
                    <a:bodyPr/>
                    <a:lstStyle/>
                    <a:p>
                      <a:r>
                        <a:rPr lang="en-US" altLang="zh-CN" sz="2400" kern="1200" baseline="0" dirty="0" smtClean="0"/>
                        <a:t>manners </a:t>
                      </a:r>
                      <a:endParaRPr lang="zh-CN" altLang="en-US" sz="2400" dirty="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kern="1200" baseline="0" dirty="0" smtClean="0"/>
                        <a:t>graceful, polite, elegant, well-mannered, ill-mannered</a:t>
                      </a:r>
                      <a:endParaRPr lang="en-US" altLang="zh-CN" sz="2400" kern="1200" baseline="0" dirty="0" smtClean="0">
                        <a:solidFill>
                          <a:schemeClr val="dk1"/>
                        </a:solidFill>
                        <a:latin typeface="+mn-lt"/>
                        <a:ea typeface="+mn-ea"/>
                        <a:cs typeface="+mn-cs"/>
                      </a:endParaRPr>
                    </a:p>
                  </a:txBody>
                  <a:tcPr/>
                </a:tc>
              </a:tr>
              <a:tr h="370840">
                <a:tc>
                  <a:txBody>
                    <a:bodyPr/>
                    <a:lstStyle/>
                    <a:p>
                      <a:r>
                        <a:rPr lang="en-US" altLang="zh-CN" sz="2400" kern="1200" baseline="0" dirty="0" smtClean="0"/>
                        <a:t>personality </a:t>
                      </a:r>
                      <a:endParaRPr lang="zh-CN" altLang="en-US" sz="2400" dirty="0">
                        <a:latin typeface="+mn-lt"/>
                      </a:endParaRPr>
                    </a:p>
                  </a:txBody>
                  <a:tcPr/>
                </a:tc>
                <a:tc>
                  <a:txBody>
                    <a:bodyPr/>
                    <a:lstStyle/>
                    <a:p>
                      <a:r>
                        <a:rPr lang="en-US" altLang="zh-CN" sz="2400" kern="1200" baseline="0" dirty="0" smtClean="0"/>
                        <a:t>bad-tempered, friendly, easy-going, introverted, extroverted, shy, cruel,</a:t>
                      </a:r>
                    </a:p>
                    <a:p>
                      <a:r>
                        <a:rPr lang="en-US" altLang="zh-CN" sz="2400" kern="1200" baseline="0" dirty="0" smtClean="0"/>
                        <a:t>mean, open-minded, outgoing, good-tempered</a:t>
                      </a:r>
                      <a:endParaRPr lang="en-US" altLang="zh-CN" sz="2400" kern="1200" baseline="0" dirty="0" smtClean="0">
                        <a:solidFill>
                          <a:schemeClr val="dk1"/>
                        </a:solidFill>
                        <a:latin typeface="+mn-lt"/>
                        <a:ea typeface="+mn-ea"/>
                        <a:cs typeface="+mn-cs"/>
                      </a:endParaRPr>
                    </a:p>
                  </a:txBody>
                  <a:tcPr/>
                </a:tc>
              </a:tr>
              <a:tr h="370840">
                <a:tc>
                  <a:txBody>
                    <a:bodyPr/>
                    <a:lstStyle/>
                    <a:p>
                      <a:r>
                        <a:rPr lang="en-US" altLang="zh-CN" sz="2400" kern="1200" baseline="0" dirty="0" smtClean="0"/>
                        <a:t>intelligence </a:t>
                      </a:r>
                      <a:endParaRPr lang="zh-CN" altLang="en-US" sz="2400" dirty="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kern="1200" baseline="0" dirty="0" smtClean="0"/>
                        <a:t>intelligent, bright, clever, dumb, stupid, smart, wise</a:t>
                      </a:r>
                      <a:endParaRPr lang="en-US" altLang="zh-CN" sz="2400" kern="1200" baseline="0" dirty="0" smtClean="0">
                        <a:solidFill>
                          <a:schemeClr val="dk1"/>
                        </a:solidFill>
                        <a:latin typeface="+mn-lt"/>
                        <a:ea typeface="+mn-ea"/>
                        <a:cs typeface="+mn-cs"/>
                      </a:endParaRPr>
                    </a:p>
                  </a:txBody>
                  <a:tcPr/>
                </a:tc>
              </a:tr>
            </a:tbl>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latin typeface="+mj-lt"/>
                <a:ea typeface="微软雅黑" panose="020B0503020204020204" pitchFamily="34" charset="-122"/>
              </a:rPr>
              <a:t>Unit 2     A break for fun</a:t>
            </a:r>
            <a:endParaRPr lang="zh-CN" altLang="en-US" sz="4800" b="1" dirty="0">
              <a:latin typeface="+mj-lt"/>
              <a:ea typeface="微软雅黑" panose="020B0503020204020204" pitchFamily="34" charset="-122"/>
            </a:endParaRPr>
          </a:p>
        </p:txBody>
      </p:sp>
      <p:sp>
        <p:nvSpPr>
          <p:cNvPr id="5" name="AutoShape 132"/>
          <p:cNvSpPr>
            <a:spLocks noChangeArrowheads="1"/>
          </p:cNvSpPr>
          <p:nvPr/>
        </p:nvSpPr>
        <p:spPr bwMode="auto">
          <a:xfrm rot="10800000">
            <a:off x="1153118" y="-714404"/>
            <a:ext cx="1214446" cy="7572404"/>
          </a:xfrm>
          <a:prstGeom prst="upArrow">
            <a:avLst>
              <a:gd name="adj1" fmla="val 66296"/>
              <a:gd name="adj2" fmla="val 58426"/>
            </a:avLst>
          </a:prstGeom>
          <a:gradFill rotWithShape="1">
            <a:gsLst>
              <a:gs pos="0">
                <a:srgbClr val="FF9933">
                  <a:alpha val="50000"/>
                </a:srgbClr>
              </a:gs>
              <a:gs pos="100000">
                <a:srgbClr val="764718">
                  <a:alpha val="0"/>
                </a:srgbClr>
              </a:gs>
            </a:gsLst>
            <a:lin ang="5400000" scaled="1"/>
          </a:gradFill>
          <a:ln>
            <a:noFill/>
          </a:ln>
          <a:extLst>
            <a:ext uri="{91240B29-F687-4F45-9708-019B960494DF}">
              <a14:hiddenLine xmlns:a14="http://schemas.microsoft.com/office/drawing/2010/main" xmlns="" w="9525" algn="ctr">
                <a:solidFill>
                  <a:srgbClr val="000000"/>
                </a:solidFill>
                <a:miter lim="800000"/>
                <a:headEnd/>
                <a:tailEnd/>
              </a14:hiddenLine>
            </a:ext>
          </a:extLst>
        </p:spPr>
        <p:txBody>
          <a:bodyPr wrap="none" anchor="ctr"/>
          <a:lstStyle/>
          <a:p>
            <a:pPr latinLnBrk="1"/>
            <a:endParaRPr kumimoji="1" lang="ko-KR" altLang="en-US" smtClean="0">
              <a:solidFill>
                <a:srgbClr val="000000"/>
              </a:solidFill>
              <a:effectLst>
                <a:outerShdw blurRad="38100" dist="38100" dir="2700000" algn="tl">
                  <a:srgbClr val="000000">
                    <a:alpha val="43137"/>
                  </a:srgbClr>
                </a:outerShdw>
              </a:effectLst>
              <a:latin typeface="Gulim" pitchFamily="34" charset="-127"/>
              <a:ea typeface="Gulim" pitchFamily="34" charset="-127"/>
            </a:endParaRPr>
          </a:p>
        </p:txBody>
      </p:sp>
      <p:grpSp>
        <p:nvGrpSpPr>
          <p:cNvPr id="27" name="组合 26"/>
          <p:cNvGrpSpPr/>
          <p:nvPr/>
        </p:nvGrpSpPr>
        <p:grpSpPr>
          <a:xfrm>
            <a:off x="1714480" y="2000240"/>
            <a:ext cx="6565903" cy="720725"/>
            <a:chOff x="2545058" y="1266178"/>
            <a:chExt cx="6565903" cy="720725"/>
          </a:xfrm>
          <a:solidFill>
            <a:srgbClr val="FFCC00"/>
          </a:solidFill>
        </p:grpSpPr>
        <p:sp>
          <p:nvSpPr>
            <p:cNvPr id="8" name="Oval 153"/>
            <p:cNvSpPr>
              <a:spLocks noChangeArrowheads="1"/>
            </p:cNvSpPr>
            <p:nvPr/>
          </p:nvSpPr>
          <p:spPr bwMode="auto">
            <a:xfrm>
              <a:off x="2545058" y="1623368"/>
              <a:ext cx="95185" cy="95462"/>
            </a:xfrm>
            <a:prstGeom prst="ellipse">
              <a:avLst/>
            </a:prstGeom>
            <a:grpFill/>
            <a:ln>
              <a:noFill/>
            </a:ln>
            <a:extLst>
              <a:ext uri="{91240B29-F687-4F45-9708-019B960494DF}">
                <a14:hiddenLine xmlns:a14="http://schemas.microsoft.com/office/drawing/2010/main" xmlns="" w="9525" algn="ctr">
                  <a:solidFill>
                    <a:srgbClr val="000000"/>
                  </a:solidFill>
                  <a:round/>
                  <a:headEnd/>
                  <a:tailEnd/>
                </a14:hiddenLine>
              </a:ext>
            </a:extLst>
          </p:spPr>
          <p:txBody>
            <a:bodyPr wrap="none"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1" lang="ko-KR" altLang="ko-KR" sz="180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Gulim" pitchFamily="34" charset="-127"/>
                <a:ea typeface="Gulim" pitchFamily="34" charset="-127"/>
              </a:endParaRPr>
            </a:p>
          </p:txBody>
        </p:sp>
        <p:sp>
          <p:nvSpPr>
            <p:cNvPr id="25" name="AutoShape 182"/>
            <p:cNvSpPr>
              <a:spLocks noChangeArrowheads="1"/>
            </p:cNvSpPr>
            <p:nvPr/>
          </p:nvSpPr>
          <p:spPr bwMode="auto">
            <a:xfrm>
              <a:off x="2973686" y="1266178"/>
              <a:ext cx="6137275" cy="720725"/>
            </a:xfrm>
            <a:prstGeom prst="roundRect">
              <a:avLst>
                <a:gd name="adj" fmla="val 50000"/>
              </a:avLst>
            </a:prstGeom>
            <a:grpFill/>
            <a:ln w="19050" algn="ctr">
              <a:solidFill>
                <a:srgbClr val="FFFFFF"/>
              </a:solidFill>
              <a:round/>
              <a:headEnd/>
              <a:tailEnd/>
            </a:ln>
          </p:spPr>
          <p:txBody>
            <a:bodyPr wrap="none" anchor="ctr"/>
            <a:lstStyle/>
            <a:p>
              <a:pPr algn="ctr" latinLnBrk="1">
                <a:defRPr/>
              </a:pPr>
              <a:r>
                <a:rPr kumimoji="1" lang="en-US" altLang="ko-KR" sz="3600" b="1" kern="0" dirty="0" smtClean="0">
                  <a:ea typeface="Gulim" pitchFamily="34" charset="-127"/>
                  <a:hlinkClick r:id="rId2" action="ppaction://hlinksldjump"/>
                </a:rPr>
                <a:t>Opening up</a:t>
              </a:r>
              <a:endParaRPr kumimoji="1" lang="ko-KR" altLang="en-US" sz="3600" b="1" kern="0" dirty="0" smtClean="0">
                <a:ea typeface="Gulim" pitchFamily="34" charset="-127"/>
              </a:endParaRPr>
            </a:p>
          </p:txBody>
        </p:sp>
      </p:grpSp>
      <p:grpSp>
        <p:nvGrpSpPr>
          <p:cNvPr id="28" name="组合 27"/>
          <p:cNvGrpSpPr/>
          <p:nvPr/>
        </p:nvGrpSpPr>
        <p:grpSpPr>
          <a:xfrm>
            <a:off x="1714480" y="2779713"/>
            <a:ext cx="6572296" cy="720725"/>
            <a:chOff x="2555201" y="1292210"/>
            <a:chExt cx="6572296" cy="720725"/>
          </a:xfrm>
          <a:solidFill>
            <a:srgbClr val="FF9900"/>
          </a:solidFill>
        </p:grpSpPr>
        <p:sp>
          <p:nvSpPr>
            <p:cNvPr id="34" name="Oval 153"/>
            <p:cNvSpPr>
              <a:spLocks noChangeArrowheads="1"/>
            </p:cNvSpPr>
            <p:nvPr/>
          </p:nvSpPr>
          <p:spPr bwMode="auto">
            <a:xfrm>
              <a:off x="2555201" y="1649400"/>
              <a:ext cx="95185" cy="95462"/>
            </a:xfrm>
            <a:prstGeom prst="ellipse">
              <a:avLst/>
            </a:prstGeom>
            <a:grpFill/>
            <a:ln>
              <a:noFill/>
            </a:ln>
            <a:extLst>
              <a:ext uri="{91240B29-F687-4F45-9708-019B960494DF}">
                <a14:hiddenLine xmlns:a14="http://schemas.microsoft.com/office/drawing/2010/main" xmlns="" w="9525" algn="ctr">
                  <a:solidFill>
                    <a:srgbClr val="000000"/>
                  </a:solidFill>
                  <a:round/>
                  <a:headEnd/>
                  <a:tailEnd/>
                </a14:hiddenLine>
              </a:ext>
            </a:extLst>
          </p:spPr>
          <p:txBody>
            <a:bodyPr wrap="none"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1" lang="ko-KR" altLang="ko-KR" sz="180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Gulim" pitchFamily="34" charset="-127"/>
                <a:ea typeface="Gulim" pitchFamily="34" charset="-127"/>
              </a:endParaRPr>
            </a:p>
          </p:txBody>
        </p:sp>
        <p:sp>
          <p:nvSpPr>
            <p:cNvPr id="30" name="AutoShape 182"/>
            <p:cNvSpPr>
              <a:spLocks noChangeArrowheads="1"/>
            </p:cNvSpPr>
            <p:nvPr/>
          </p:nvSpPr>
          <p:spPr bwMode="auto">
            <a:xfrm>
              <a:off x="2990222" y="1292210"/>
              <a:ext cx="6137275" cy="720725"/>
            </a:xfrm>
            <a:prstGeom prst="roundRect">
              <a:avLst>
                <a:gd name="adj" fmla="val 50000"/>
              </a:avLst>
            </a:prstGeom>
            <a:grpFill/>
            <a:ln w="19050" algn="ctr">
              <a:solidFill>
                <a:srgbClr val="FFFFFF"/>
              </a:solidFill>
              <a:round/>
              <a:headEnd/>
              <a:tailEnd/>
            </a:ln>
          </p:spPr>
          <p:txBody>
            <a:bodyPr wrap="none" anchor="ctr"/>
            <a:lstStyle/>
            <a:p>
              <a:pPr algn="ctr" latinLnBrk="1">
                <a:defRPr/>
              </a:pPr>
              <a:r>
                <a:rPr kumimoji="1" lang="en-US" altLang="ko-KR" sz="3600" b="1" kern="0" dirty="0" smtClean="0">
                  <a:ea typeface="Gulim" pitchFamily="34" charset="-127"/>
                  <a:hlinkClick r:id="rId3" action="ppaction://hlinksldjump"/>
                </a:rPr>
                <a:t>Listening to the world</a:t>
              </a:r>
              <a:endParaRPr kumimoji="1" lang="ko-KR" altLang="en-US" sz="3600" b="1" kern="0" dirty="0" smtClean="0">
                <a:ea typeface="Gulim" pitchFamily="34" charset="-127"/>
              </a:endParaRPr>
            </a:p>
          </p:txBody>
        </p:sp>
      </p:grpSp>
      <p:grpSp>
        <p:nvGrpSpPr>
          <p:cNvPr id="35" name="组合 34"/>
          <p:cNvGrpSpPr/>
          <p:nvPr/>
        </p:nvGrpSpPr>
        <p:grpSpPr>
          <a:xfrm>
            <a:off x="1714480" y="3565531"/>
            <a:ext cx="6572296" cy="720725"/>
            <a:chOff x="2545059" y="1285860"/>
            <a:chExt cx="6572296" cy="720725"/>
          </a:xfrm>
          <a:solidFill>
            <a:schemeClr val="accent3"/>
          </a:solidFill>
        </p:grpSpPr>
        <p:sp>
          <p:nvSpPr>
            <p:cNvPr id="41" name="Oval 153"/>
            <p:cNvSpPr>
              <a:spLocks noChangeArrowheads="1"/>
            </p:cNvSpPr>
            <p:nvPr/>
          </p:nvSpPr>
          <p:spPr bwMode="auto">
            <a:xfrm>
              <a:off x="2545059" y="1643050"/>
              <a:ext cx="95185" cy="95462"/>
            </a:xfrm>
            <a:prstGeom prst="ellipse">
              <a:avLst/>
            </a:prstGeom>
            <a:grpFill/>
            <a:ln>
              <a:noFill/>
            </a:ln>
            <a:extLst>
              <a:ext uri="{91240B29-F687-4F45-9708-019B960494DF}">
                <a14:hiddenLine xmlns:a14="http://schemas.microsoft.com/office/drawing/2010/main" xmlns="" w="9525" algn="ctr">
                  <a:solidFill>
                    <a:srgbClr val="000000"/>
                  </a:solidFill>
                  <a:round/>
                  <a:headEnd/>
                  <a:tailEnd/>
                </a14:hiddenLine>
              </a:ext>
            </a:extLst>
          </p:spPr>
          <p:txBody>
            <a:bodyPr wrap="none"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1" lang="ko-KR" altLang="ko-KR" sz="180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Gulim" pitchFamily="34" charset="-127"/>
                <a:ea typeface="Gulim" pitchFamily="34" charset="-127"/>
              </a:endParaRPr>
            </a:p>
          </p:txBody>
        </p:sp>
        <p:sp>
          <p:nvSpPr>
            <p:cNvPr id="37" name="AutoShape 182"/>
            <p:cNvSpPr>
              <a:spLocks noChangeArrowheads="1"/>
            </p:cNvSpPr>
            <p:nvPr/>
          </p:nvSpPr>
          <p:spPr bwMode="auto">
            <a:xfrm>
              <a:off x="2980080" y="1285860"/>
              <a:ext cx="6137275" cy="720725"/>
            </a:xfrm>
            <a:prstGeom prst="roundRect">
              <a:avLst>
                <a:gd name="adj" fmla="val 50000"/>
              </a:avLst>
            </a:prstGeom>
            <a:grpFill/>
            <a:ln w="19050" algn="ctr">
              <a:solidFill>
                <a:srgbClr val="FFFFFF"/>
              </a:solidFill>
              <a:round/>
              <a:headEnd/>
              <a:tailEnd/>
            </a:ln>
          </p:spPr>
          <p:txBody>
            <a:bodyPr wrap="none" anchor="ctr"/>
            <a:lstStyle/>
            <a:p>
              <a:pPr algn="ctr" latinLnBrk="1">
                <a:defRPr/>
              </a:pPr>
              <a:r>
                <a:rPr kumimoji="1" lang="en-US" altLang="ko-KR" sz="3600" b="1" kern="0" dirty="0" smtClean="0">
                  <a:ea typeface="Gulim" pitchFamily="34" charset="-127"/>
                  <a:hlinkClick r:id="rId4" action="ppaction://hlinksldjump"/>
                </a:rPr>
                <a:t>Speaking for communication</a:t>
              </a:r>
              <a:endParaRPr kumimoji="1" lang="ko-KR" altLang="en-US" sz="3600" b="1" kern="0" dirty="0" smtClean="0">
                <a:ea typeface="Gulim" pitchFamily="34" charset="-127"/>
              </a:endParaRPr>
            </a:p>
          </p:txBody>
        </p:sp>
      </p:grpSp>
      <p:grpSp>
        <p:nvGrpSpPr>
          <p:cNvPr id="42" name="组合 41"/>
          <p:cNvGrpSpPr/>
          <p:nvPr/>
        </p:nvGrpSpPr>
        <p:grpSpPr>
          <a:xfrm>
            <a:off x="1714480" y="4351349"/>
            <a:ext cx="6572296" cy="720725"/>
            <a:chOff x="2545059" y="1285860"/>
            <a:chExt cx="6572296" cy="720725"/>
          </a:xfrm>
          <a:solidFill>
            <a:schemeClr val="accent5">
              <a:lumMod val="60000"/>
              <a:lumOff val="40000"/>
            </a:schemeClr>
          </a:solidFill>
        </p:grpSpPr>
        <p:sp>
          <p:nvSpPr>
            <p:cNvPr id="48" name="Oval 153"/>
            <p:cNvSpPr>
              <a:spLocks noChangeArrowheads="1"/>
            </p:cNvSpPr>
            <p:nvPr/>
          </p:nvSpPr>
          <p:spPr bwMode="auto">
            <a:xfrm>
              <a:off x="2545059" y="1571612"/>
              <a:ext cx="95185" cy="95462"/>
            </a:xfrm>
            <a:prstGeom prst="ellipse">
              <a:avLst/>
            </a:prstGeom>
            <a:grpFill/>
            <a:ln>
              <a:noFill/>
            </a:ln>
            <a:extLst>
              <a:ext uri="{91240B29-F687-4F45-9708-019B960494DF}">
                <a14:hiddenLine xmlns:a14="http://schemas.microsoft.com/office/drawing/2010/main" xmlns="" w="9525" algn="ctr">
                  <a:solidFill>
                    <a:srgbClr val="000000"/>
                  </a:solidFill>
                  <a:round/>
                  <a:headEnd/>
                  <a:tailEnd/>
                </a14:hiddenLine>
              </a:ext>
            </a:extLst>
          </p:spPr>
          <p:txBody>
            <a:bodyPr wrap="none"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1" lang="ko-KR" altLang="ko-KR" sz="180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Gulim" pitchFamily="34" charset="-127"/>
                <a:ea typeface="Gulim" pitchFamily="34" charset="-127"/>
              </a:endParaRPr>
            </a:p>
          </p:txBody>
        </p:sp>
        <p:sp>
          <p:nvSpPr>
            <p:cNvPr id="44" name="AutoShape 182"/>
            <p:cNvSpPr>
              <a:spLocks noChangeArrowheads="1"/>
            </p:cNvSpPr>
            <p:nvPr/>
          </p:nvSpPr>
          <p:spPr bwMode="auto">
            <a:xfrm>
              <a:off x="2980080" y="1285860"/>
              <a:ext cx="6137275" cy="720725"/>
            </a:xfrm>
            <a:prstGeom prst="roundRect">
              <a:avLst>
                <a:gd name="adj" fmla="val 50000"/>
              </a:avLst>
            </a:prstGeom>
            <a:grpFill/>
            <a:ln w="19050" algn="ctr">
              <a:solidFill>
                <a:srgbClr val="FFFFFF"/>
              </a:solidFill>
              <a:round/>
              <a:headEnd/>
              <a:tailEnd/>
            </a:ln>
          </p:spPr>
          <p:txBody>
            <a:bodyPr wrap="none" anchor="ctr"/>
            <a:lstStyle/>
            <a:p>
              <a:pPr algn="ctr" latinLnBrk="1">
                <a:defRPr/>
              </a:pPr>
              <a:r>
                <a:rPr kumimoji="1" lang="en-US" altLang="ko-KR" sz="3600" b="1" kern="0" dirty="0" smtClean="0">
                  <a:solidFill>
                    <a:srgbClr val="000000"/>
                  </a:solidFill>
                  <a:ea typeface="Gulim" pitchFamily="34" charset="-127"/>
                  <a:hlinkClick r:id="rId5" action="ppaction://hlinksldjump"/>
                </a:rPr>
                <a:t>Further practice in listening</a:t>
              </a:r>
              <a:endParaRPr kumimoji="1" lang="ko-KR" altLang="en-US" sz="3600" b="1" kern="0" dirty="0" smtClean="0">
                <a:solidFill>
                  <a:srgbClr val="000000"/>
                </a:solidFill>
                <a:ea typeface="Gulim" pitchFamily="34" charset="-127"/>
              </a:endParaRPr>
            </a:p>
          </p:txBody>
        </p:sp>
      </p:grpSp>
      <p:grpSp>
        <p:nvGrpSpPr>
          <p:cNvPr id="58" name="组合 57"/>
          <p:cNvGrpSpPr/>
          <p:nvPr/>
        </p:nvGrpSpPr>
        <p:grpSpPr>
          <a:xfrm>
            <a:off x="571472" y="5143512"/>
            <a:ext cx="7708911" cy="720725"/>
            <a:chOff x="571472" y="5357826"/>
            <a:chExt cx="7708911" cy="720725"/>
          </a:xfrm>
        </p:grpSpPr>
        <p:grpSp>
          <p:nvGrpSpPr>
            <p:cNvPr id="49" name="组合 48"/>
            <p:cNvGrpSpPr/>
            <p:nvPr/>
          </p:nvGrpSpPr>
          <p:grpSpPr>
            <a:xfrm>
              <a:off x="571472" y="5357826"/>
              <a:ext cx="7708911" cy="720725"/>
              <a:chOff x="1412193" y="1292205"/>
              <a:chExt cx="7708911" cy="720725"/>
            </a:xfrm>
          </p:grpSpPr>
          <p:sp>
            <p:nvSpPr>
              <p:cNvPr id="55" name="Oval 153"/>
              <p:cNvSpPr>
                <a:spLocks noChangeArrowheads="1"/>
              </p:cNvSpPr>
              <p:nvPr/>
            </p:nvSpPr>
            <p:spPr bwMode="auto">
              <a:xfrm>
                <a:off x="1412193" y="1436060"/>
                <a:ext cx="95185" cy="95462"/>
              </a:xfrm>
              <a:prstGeom prst="ellipse">
                <a:avLst/>
              </a:prstGeom>
              <a:gradFill rotWithShape="1">
                <a:gsLst>
                  <a:gs pos="0">
                    <a:srgbClr val="FFFFFF">
                      <a:alpha val="5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xmlns="" w="9525" algn="ctr">
                    <a:solidFill>
                      <a:srgbClr val="000000"/>
                    </a:solidFill>
                    <a:round/>
                    <a:headEnd/>
                    <a:tailEnd/>
                  </a14:hiddenLine>
                </a:ext>
              </a:extLst>
            </p:spPr>
            <p:txBody>
              <a:bodyPr wrap="none"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1" lang="ko-KR" altLang="ko-KR" sz="180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Gulim" pitchFamily="34" charset="-127"/>
                  <a:ea typeface="Gulim" pitchFamily="34" charset="-127"/>
                </a:endParaRPr>
              </a:p>
            </p:txBody>
          </p:sp>
          <p:sp>
            <p:nvSpPr>
              <p:cNvPr id="51" name="AutoShape 182"/>
              <p:cNvSpPr>
                <a:spLocks noChangeArrowheads="1"/>
              </p:cNvSpPr>
              <p:nvPr/>
            </p:nvSpPr>
            <p:spPr bwMode="auto">
              <a:xfrm>
                <a:off x="2983829" y="1292205"/>
                <a:ext cx="6137275" cy="720725"/>
              </a:xfrm>
              <a:prstGeom prst="roundRect">
                <a:avLst>
                  <a:gd name="adj" fmla="val 50000"/>
                </a:avLst>
              </a:prstGeom>
              <a:solidFill>
                <a:schemeClr val="bg1">
                  <a:lumMod val="75000"/>
                </a:schemeClr>
              </a:solidFill>
              <a:ln w="19050" algn="ctr">
                <a:solidFill>
                  <a:srgbClr val="FFFFFF"/>
                </a:solidFill>
                <a:round/>
                <a:headEnd/>
                <a:tailEnd/>
              </a:ln>
            </p:spPr>
            <p:txBody>
              <a:bodyPr wrap="none" anchor="ctr"/>
              <a:lstStyle/>
              <a:p>
                <a:pPr algn="ctr" latinLnBrk="1">
                  <a:defRPr/>
                </a:pPr>
                <a:r>
                  <a:rPr kumimoji="1" lang="en-US" altLang="ko-KR" sz="3600" b="1" kern="0" dirty="0" smtClean="0">
                    <a:solidFill>
                      <a:srgbClr val="000000"/>
                    </a:solidFill>
                    <a:ea typeface="Gulim" pitchFamily="34" charset="-127"/>
                    <a:hlinkClick r:id="rId6" action="ppaction://hlinksldjump"/>
                  </a:rPr>
                  <a:t>Wrapping up</a:t>
                </a:r>
                <a:endParaRPr kumimoji="1" lang="ko-KR" altLang="en-US" sz="3600" b="1" kern="0" dirty="0" smtClean="0">
                  <a:solidFill>
                    <a:srgbClr val="000000"/>
                  </a:solidFill>
                  <a:ea typeface="Gulim" pitchFamily="34" charset="-127"/>
                </a:endParaRPr>
              </a:p>
            </p:txBody>
          </p:sp>
        </p:grpSp>
        <p:sp>
          <p:nvSpPr>
            <p:cNvPr id="57" name="Oval 153"/>
            <p:cNvSpPr>
              <a:spLocks noChangeArrowheads="1"/>
            </p:cNvSpPr>
            <p:nvPr/>
          </p:nvSpPr>
          <p:spPr bwMode="auto">
            <a:xfrm>
              <a:off x="1714480" y="5715016"/>
              <a:ext cx="95185" cy="95462"/>
            </a:xfrm>
            <a:prstGeom prst="ellipse">
              <a:avLst/>
            </a:prstGeom>
            <a:solidFill>
              <a:schemeClr val="bg1">
                <a:lumMod val="75000"/>
              </a:schemeClr>
            </a:solidFill>
            <a:ln>
              <a:noFill/>
            </a:ln>
            <a:extLst>
              <a:ext uri="{91240B29-F687-4F45-9708-019B960494DF}">
                <a14:hiddenLine xmlns:a14="http://schemas.microsoft.com/office/drawing/2010/main" xmlns="" w="9525" algn="ctr">
                  <a:solidFill>
                    <a:srgbClr val="000000"/>
                  </a:solidFill>
                  <a:round/>
                  <a:headEnd/>
                  <a:tailEnd/>
                </a14:hiddenLine>
              </a:ext>
            </a:extLst>
          </p:spPr>
          <p:txBody>
            <a:bodyPr wrap="none"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1" lang="ko-KR" altLang="ko-KR" sz="180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Gulim" pitchFamily="34" charset="-127"/>
                <a:ea typeface="Gulim" pitchFamily="34" charset="-127"/>
              </a:endParaRPr>
            </a:p>
          </p:txBody>
        </p:sp>
      </p:grpSp>
      <p:grpSp>
        <p:nvGrpSpPr>
          <p:cNvPr id="21" name="组合 20"/>
          <p:cNvGrpSpPr/>
          <p:nvPr/>
        </p:nvGrpSpPr>
        <p:grpSpPr>
          <a:xfrm>
            <a:off x="1714480" y="1214422"/>
            <a:ext cx="6565903" cy="720725"/>
            <a:chOff x="2545058" y="1266178"/>
            <a:chExt cx="6565903" cy="720725"/>
          </a:xfrm>
          <a:solidFill>
            <a:srgbClr val="FFCC00"/>
          </a:solidFill>
        </p:grpSpPr>
        <p:sp>
          <p:nvSpPr>
            <p:cNvPr id="22" name="Oval 153"/>
            <p:cNvSpPr>
              <a:spLocks noChangeArrowheads="1"/>
            </p:cNvSpPr>
            <p:nvPr/>
          </p:nvSpPr>
          <p:spPr bwMode="auto">
            <a:xfrm>
              <a:off x="2545058" y="1623368"/>
              <a:ext cx="95185" cy="95462"/>
            </a:xfrm>
            <a:prstGeom prst="ellipse">
              <a:avLst/>
            </a:prstGeom>
            <a:grpFill/>
            <a:ln>
              <a:noFill/>
            </a:ln>
            <a:extLst>
              <a:ext uri="{91240B29-F687-4F45-9708-019B960494DF}">
                <a14:hiddenLine xmlns:a14="http://schemas.microsoft.com/office/drawing/2010/main" xmlns="" w="9525" algn="ctr">
                  <a:solidFill>
                    <a:srgbClr val="000000"/>
                  </a:solidFill>
                  <a:round/>
                  <a:headEnd/>
                  <a:tailEnd/>
                </a14:hiddenLine>
              </a:ext>
            </a:extLst>
          </p:spPr>
          <p:txBody>
            <a:bodyPr wrap="none"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1" lang="ko-KR" altLang="ko-KR" sz="180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Gulim" pitchFamily="34" charset="-127"/>
                <a:ea typeface="Gulim" pitchFamily="34" charset="-127"/>
              </a:endParaRPr>
            </a:p>
          </p:txBody>
        </p:sp>
        <p:sp>
          <p:nvSpPr>
            <p:cNvPr id="23" name="AutoShape 182"/>
            <p:cNvSpPr>
              <a:spLocks noChangeArrowheads="1"/>
            </p:cNvSpPr>
            <p:nvPr/>
          </p:nvSpPr>
          <p:spPr bwMode="auto">
            <a:xfrm>
              <a:off x="2973686" y="1266178"/>
              <a:ext cx="6137275" cy="720725"/>
            </a:xfrm>
            <a:prstGeom prst="roundRect">
              <a:avLst>
                <a:gd name="adj" fmla="val 50000"/>
              </a:avLst>
            </a:prstGeom>
            <a:solidFill>
              <a:schemeClr val="accent6">
                <a:lumMod val="60000"/>
                <a:lumOff val="40000"/>
              </a:schemeClr>
            </a:solidFill>
            <a:ln w="19050" algn="ctr">
              <a:solidFill>
                <a:srgbClr val="FFFFFF"/>
              </a:solidFill>
              <a:round/>
              <a:headEnd/>
              <a:tailEnd/>
            </a:ln>
          </p:spPr>
          <p:txBody>
            <a:bodyPr wrap="none" anchor="ctr"/>
            <a:lstStyle/>
            <a:p>
              <a:pPr algn="ctr" latinLnBrk="1">
                <a:defRPr/>
              </a:pPr>
              <a:r>
                <a:rPr kumimoji="1" lang="en-US" altLang="ko-KR" sz="3600" b="1" kern="0" dirty="0" smtClean="0">
                  <a:ea typeface="Gulim" pitchFamily="34" charset="-127"/>
                  <a:hlinkClick r:id="rId7" action="ppaction://hlinksldjump"/>
                </a:rPr>
                <a:t>Learning objectives</a:t>
              </a:r>
              <a:endParaRPr kumimoji="1" lang="ko-KR" altLang="en-US" sz="3600" b="1" kern="0" dirty="0" smtClean="0">
                <a:ea typeface="Gulim" pitchFamily="34" charset="-127"/>
              </a:endParaRPr>
            </a:p>
          </p:txBody>
        </p:sp>
      </p:grpSp>
      <p:grpSp>
        <p:nvGrpSpPr>
          <p:cNvPr id="24" name="组合 23"/>
          <p:cNvGrpSpPr/>
          <p:nvPr/>
        </p:nvGrpSpPr>
        <p:grpSpPr>
          <a:xfrm>
            <a:off x="585760" y="5922961"/>
            <a:ext cx="7708911" cy="720725"/>
            <a:chOff x="571472" y="5357826"/>
            <a:chExt cx="7708911" cy="720725"/>
          </a:xfrm>
        </p:grpSpPr>
        <p:grpSp>
          <p:nvGrpSpPr>
            <p:cNvPr id="26" name="组合 48"/>
            <p:cNvGrpSpPr/>
            <p:nvPr/>
          </p:nvGrpSpPr>
          <p:grpSpPr>
            <a:xfrm>
              <a:off x="571472" y="5357826"/>
              <a:ext cx="7708911" cy="720725"/>
              <a:chOff x="1412193" y="1292205"/>
              <a:chExt cx="7708911" cy="720725"/>
            </a:xfrm>
          </p:grpSpPr>
          <p:sp>
            <p:nvSpPr>
              <p:cNvPr id="31" name="Oval 153"/>
              <p:cNvSpPr>
                <a:spLocks noChangeArrowheads="1"/>
              </p:cNvSpPr>
              <p:nvPr/>
            </p:nvSpPr>
            <p:spPr bwMode="auto">
              <a:xfrm>
                <a:off x="1412193" y="1436060"/>
                <a:ext cx="95185" cy="95462"/>
              </a:xfrm>
              <a:prstGeom prst="ellipse">
                <a:avLst/>
              </a:prstGeom>
              <a:gradFill rotWithShape="1">
                <a:gsLst>
                  <a:gs pos="0">
                    <a:srgbClr val="FFFFFF">
                      <a:alpha val="5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xmlns="" w="9525" algn="ctr">
                    <a:solidFill>
                      <a:srgbClr val="000000"/>
                    </a:solidFill>
                    <a:round/>
                    <a:headEnd/>
                    <a:tailEnd/>
                  </a14:hiddenLine>
                </a:ext>
              </a:extLst>
            </p:spPr>
            <p:txBody>
              <a:bodyPr wrap="none"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1" lang="ko-KR" altLang="ko-KR" sz="180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Gulim" pitchFamily="34" charset="-127"/>
                  <a:ea typeface="Gulim" pitchFamily="34" charset="-127"/>
                </a:endParaRPr>
              </a:p>
            </p:txBody>
          </p:sp>
          <p:sp>
            <p:nvSpPr>
              <p:cNvPr id="32" name="AutoShape 182"/>
              <p:cNvSpPr>
                <a:spLocks noChangeArrowheads="1"/>
              </p:cNvSpPr>
              <p:nvPr/>
            </p:nvSpPr>
            <p:spPr bwMode="auto">
              <a:xfrm>
                <a:off x="2983829" y="1292205"/>
                <a:ext cx="6137275" cy="720725"/>
              </a:xfrm>
              <a:prstGeom prst="roundRect">
                <a:avLst>
                  <a:gd name="adj" fmla="val 50000"/>
                </a:avLst>
              </a:prstGeom>
              <a:solidFill>
                <a:srgbClr val="FFCCCC"/>
              </a:solidFill>
              <a:ln w="19050" algn="ctr">
                <a:solidFill>
                  <a:srgbClr val="FFFFFF"/>
                </a:solidFill>
                <a:round/>
                <a:headEnd/>
                <a:tailEnd/>
              </a:ln>
            </p:spPr>
            <p:txBody>
              <a:bodyPr wrap="none" anchor="ctr"/>
              <a:lstStyle/>
              <a:p>
                <a:pPr algn="ctr" latinLnBrk="1">
                  <a:defRPr/>
                </a:pPr>
                <a:r>
                  <a:rPr kumimoji="1" lang="en-US" altLang="ko-KR" sz="3600" b="1" kern="0" dirty="0" smtClean="0">
                    <a:solidFill>
                      <a:srgbClr val="000000"/>
                    </a:solidFill>
                    <a:ea typeface="Gulim" pitchFamily="34" charset="-127"/>
                    <a:hlinkClick r:id="rId8" action="ppaction://hlinksldjump"/>
                  </a:rPr>
                  <a:t>Fun time</a:t>
                </a:r>
                <a:endParaRPr kumimoji="1" lang="ko-KR" altLang="en-US" sz="3600" b="1" kern="0" dirty="0" smtClean="0">
                  <a:solidFill>
                    <a:srgbClr val="000000"/>
                  </a:solidFill>
                  <a:ea typeface="Gulim" pitchFamily="34" charset="-127"/>
                </a:endParaRPr>
              </a:p>
            </p:txBody>
          </p:sp>
        </p:grpSp>
        <p:sp>
          <p:nvSpPr>
            <p:cNvPr id="29" name="Oval 153"/>
            <p:cNvSpPr>
              <a:spLocks noChangeArrowheads="1"/>
            </p:cNvSpPr>
            <p:nvPr/>
          </p:nvSpPr>
          <p:spPr bwMode="auto">
            <a:xfrm>
              <a:off x="1714480" y="5715016"/>
              <a:ext cx="95185" cy="95462"/>
            </a:xfrm>
            <a:prstGeom prst="ellipse">
              <a:avLst/>
            </a:prstGeom>
            <a:solidFill>
              <a:srgbClr val="FF99CC"/>
            </a:solidFill>
            <a:ln>
              <a:noFill/>
            </a:ln>
            <a:extLst>
              <a:ext uri="{91240B29-F687-4F45-9708-019B960494DF}">
                <a14:hiddenLine xmlns:a14="http://schemas.microsoft.com/office/drawing/2010/main" xmlns="" w="9525" algn="ctr">
                  <a:solidFill>
                    <a:srgbClr val="000000"/>
                  </a:solidFill>
                  <a:round/>
                  <a:headEnd/>
                  <a:tailEnd/>
                </a14:hiddenLine>
              </a:ext>
            </a:extLst>
          </p:spPr>
          <p:txBody>
            <a:bodyPr wrap="none"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1" lang="ko-KR" altLang="ko-KR" sz="180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Gulim" pitchFamily="34" charset="-127"/>
                <a:ea typeface="Gulim" pitchFamily="34" charset="-127"/>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0"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500"/>
                                        <p:tgtEl>
                                          <p:spTgt spid="42"/>
                                        </p:tgtEl>
                                      </p:cBhvr>
                                    </p:animEffect>
                                  </p:childTnLst>
                                </p:cTn>
                              </p:par>
                              <p:par>
                                <p:cTn id="25" presetID="10" presetClass="entr" presetSubtype="0"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par>
                                <p:cTn id="28" presetID="10" presetClass="entr" presetSubtype="0" fill="hold"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grpSp>
        <p:nvGrpSpPr>
          <p:cNvPr id="2" name="组合 26"/>
          <p:cNvGrpSpPr/>
          <p:nvPr/>
        </p:nvGrpSpPr>
        <p:grpSpPr>
          <a:xfrm>
            <a:off x="785786" y="2285992"/>
            <a:ext cx="7500990" cy="869398"/>
            <a:chOff x="857224" y="1500174"/>
            <a:chExt cx="7500990" cy="869398"/>
          </a:xfrm>
        </p:grpSpPr>
        <p:sp>
          <p:nvSpPr>
            <p:cNvPr id="10" name="矩形 9"/>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3</a:t>
              </a:r>
              <a:endParaRPr lang="en-US" altLang="zh-CN" sz="2400" dirty="0" smtClean="0">
                <a:solidFill>
                  <a:schemeClr val="bg1"/>
                </a:solidFill>
              </a:endParaRPr>
            </a:p>
          </p:txBody>
        </p:sp>
        <p:sp>
          <p:nvSpPr>
            <p:cNvPr id="11" name="TextBox 10"/>
            <p:cNvSpPr txBox="1"/>
            <p:nvPr/>
          </p:nvSpPr>
          <p:spPr>
            <a:xfrm>
              <a:off x="1214414" y="1538575"/>
              <a:ext cx="7143800" cy="830997"/>
            </a:xfrm>
            <a:prstGeom prst="rect">
              <a:avLst/>
            </a:prstGeom>
            <a:noFill/>
          </p:spPr>
          <p:txBody>
            <a:bodyPr wrap="square" rtlCol="0">
              <a:spAutoFit/>
            </a:bodyPr>
            <a:lstStyle/>
            <a:p>
              <a:r>
                <a:rPr lang="en-US" altLang="zh-CN" sz="2400" dirty="0" smtClean="0">
                  <a:latin typeface="Arial" pitchFamily="34" charset="0"/>
                  <a:cs typeface="Arial" pitchFamily="34" charset="0"/>
                </a:rPr>
                <a:t>Listen to Part 2 of the radio program. Then match the people to the film stars they like.</a:t>
              </a:r>
            </a:p>
          </p:txBody>
        </p:sp>
      </p:grpSp>
      <p:sp>
        <p:nvSpPr>
          <p:cNvPr id="7" name="TextBox 6"/>
          <p:cNvSpPr txBox="1"/>
          <p:nvPr/>
        </p:nvSpPr>
        <p:spPr>
          <a:xfrm>
            <a:off x="714348" y="1214422"/>
            <a:ext cx="1890646" cy="646331"/>
          </a:xfrm>
          <a:prstGeom prst="rect">
            <a:avLst/>
          </a:prstGeom>
          <a:noFill/>
        </p:spPr>
        <p:txBody>
          <a:bodyPr wrap="none" rtlCol="0">
            <a:spAutoFit/>
          </a:bodyPr>
          <a:lstStyle/>
          <a:p>
            <a:r>
              <a:rPr lang="en-US" altLang="zh-CN" sz="3600" b="1" u="sng" dirty="0" smtClean="0">
                <a:ln>
                  <a:solidFill>
                    <a:schemeClr val="accent5"/>
                  </a:solidFill>
                </a:ln>
                <a:solidFill>
                  <a:schemeClr val="accent5"/>
                </a:solidFill>
              </a:rPr>
              <a:t>Listening</a:t>
            </a:r>
            <a:endParaRPr lang="zh-CN" altLang="en-US" sz="3200" b="1" u="sng" dirty="0">
              <a:ln>
                <a:solidFill>
                  <a:schemeClr val="accent5"/>
                </a:solidFill>
              </a:ln>
              <a:solidFill>
                <a:schemeClr val="accent5"/>
              </a:solidFill>
            </a:endParaRPr>
          </a:p>
        </p:txBody>
      </p:sp>
      <p:grpSp>
        <p:nvGrpSpPr>
          <p:cNvPr id="3" name="组合 12"/>
          <p:cNvGrpSpPr/>
          <p:nvPr/>
        </p:nvGrpSpPr>
        <p:grpSpPr>
          <a:xfrm>
            <a:off x="714348" y="1785926"/>
            <a:ext cx="3929090" cy="553998"/>
            <a:chOff x="714348" y="1857364"/>
            <a:chExt cx="3929090" cy="553998"/>
          </a:xfrm>
        </p:grpSpPr>
        <p:sp>
          <p:nvSpPr>
            <p:cNvPr id="8" name="TextBox 7"/>
            <p:cNvSpPr txBox="1"/>
            <p:nvPr/>
          </p:nvSpPr>
          <p:spPr>
            <a:xfrm>
              <a:off x="714348" y="1857364"/>
              <a:ext cx="3929090" cy="553998"/>
            </a:xfrm>
            <a:prstGeom prst="rect">
              <a:avLst/>
            </a:prstGeom>
            <a:noFill/>
          </p:spPr>
          <p:txBody>
            <a:bodyPr wrap="square" rtlCol="0">
              <a:spAutoFit/>
            </a:bodyPr>
            <a:lstStyle/>
            <a:p>
              <a:r>
                <a:rPr lang="en-US" altLang="zh-CN" sz="3000" b="1" dirty="0" smtClean="0">
                  <a:solidFill>
                    <a:schemeClr val="accent5">
                      <a:lumMod val="75000"/>
                    </a:schemeClr>
                  </a:solidFill>
                </a:rPr>
                <a:t>WHILE</a:t>
              </a:r>
              <a:r>
                <a:rPr lang="en-US" altLang="zh-CN" sz="3000" b="1" dirty="0" smtClean="0"/>
                <a:t>    you listen</a:t>
              </a:r>
              <a:endParaRPr lang="zh-CN" altLang="en-US" sz="3000" b="1" dirty="0"/>
            </a:p>
          </p:txBody>
        </p:sp>
        <p:sp>
          <p:nvSpPr>
            <p:cNvPr id="9" name="直角三角形 8"/>
            <p:cNvSpPr/>
            <p:nvPr/>
          </p:nvSpPr>
          <p:spPr>
            <a:xfrm rot="13554830">
              <a:off x="1887167" y="2081807"/>
              <a:ext cx="144000" cy="144000"/>
            </a:xfrm>
            <a:prstGeom prst="rtTriangle">
              <a:avLst/>
            </a:prstGeom>
            <a:solidFill>
              <a:schemeClr val="accent5">
                <a:lumMod val="7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矩形 13"/>
          <p:cNvSpPr/>
          <p:nvPr/>
        </p:nvSpPr>
        <p:spPr>
          <a:xfrm>
            <a:off x="714348" y="3214686"/>
            <a:ext cx="1571636" cy="461665"/>
          </a:xfrm>
          <a:prstGeom prst="rect">
            <a:avLst/>
          </a:prstGeom>
        </p:spPr>
        <p:txBody>
          <a:bodyPr wrap="square">
            <a:spAutoFit/>
          </a:bodyPr>
          <a:lstStyle/>
          <a:p>
            <a:pPr marL="266700" indent="-266700"/>
            <a:r>
              <a:rPr lang="en-US" altLang="zh-CN" sz="2400" dirty="0" smtClean="0"/>
              <a:t>Woman 1</a:t>
            </a:r>
          </a:p>
        </p:txBody>
      </p:sp>
      <p:pic>
        <p:nvPicPr>
          <p:cNvPr id="12" name="图片 11"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grpSp>
        <p:nvGrpSpPr>
          <p:cNvPr id="13" name="组合 12"/>
          <p:cNvGrpSpPr/>
          <p:nvPr/>
        </p:nvGrpSpPr>
        <p:grpSpPr>
          <a:xfrm>
            <a:off x="714348" y="3857628"/>
            <a:ext cx="1826967" cy="1818987"/>
            <a:chOff x="714348" y="2857496"/>
            <a:chExt cx="1898405" cy="1890425"/>
          </a:xfrm>
        </p:grpSpPr>
        <p:pic>
          <p:nvPicPr>
            <p:cNvPr id="15" name="图片 14" descr="u=922756995,1418833257&amp;fm=21&amp;gp=0.jpg"/>
            <p:cNvPicPr>
              <a:picLocks noChangeAspect="1"/>
            </p:cNvPicPr>
            <p:nvPr/>
          </p:nvPicPr>
          <p:blipFill>
            <a:blip r:embed="rId4"/>
            <a:stretch>
              <a:fillRect/>
            </a:stretch>
          </p:blipFill>
          <p:spPr>
            <a:xfrm>
              <a:off x="785786" y="2857496"/>
              <a:ext cx="1500198" cy="1500198"/>
            </a:xfrm>
            <a:prstGeom prst="rect">
              <a:avLst/>
            </a:prstGeom>
          </p:spPr>
        </p:pic>
        <p:sp>
          <p:nvSpPr>
            <p:cNvPr id="16" name="矩形 15"/>
            <p:cNvSpPr/>
            <p:nvPr/>
          </p:nvSpPr>
          <p:spPr>
            <a:xfrm>
              <a:off x="714348" y="4286256"/>
              <a:ext cx="1898405" cy="461665"/>
            </a:xfrm>
            <a:prstGeom prst="rect">
              <a:avLst/>
            </a:prstGeom>
          </p:spPr>
          <p:txBody>
            <a:bodyPr wrap="none">
              <a:spAutoFit/>
            </a:bodyPr>
            <a:lstStyle/>
            <a:p>
              <a:pPr marL="457200" indent="-457200"/>
              <a:r>
                <a:rPr lang="en-US" altLang="zh-CN" sz="2400" i="1" dirty="0" smtClean="0">
                  <a:solidFill>
                    <a:srgbClr val="FF0000"/>
                  </a:solidFill>
                </a:rPr>
                <a:t>Sean Connery</a:t>
              </a:r>
            </a:p>
          </p:txBody>
        </p:sp>
      </p:grpSp>
      <p:sp>
        <p:nvSpPr>
          <p:cNvPr id="17" name="矩形 16"/>
          <p:cNvSpPr/>
          <p:nvPr/>
        </p:nvSpPr>
        <p:spPr>
          <a:xfrm>
            <a:off x="3357554" y="3241982"/>
            <a:ext cx="1571636" cy="461665"/>
          </a:xfrm>
          <a:prstGeom prst="rect">
            <a:avLst/>
          </a:prstGeom>
        </p:spPr>
        <p:txBody>
          <a:bodyPr wrap="square">
            <a:spAutoFit/>
          </a:bodyPr>
          <a:lstStyle/>
          <a:p>
            <a:pPr marL="266700" indent="-266700"/>
            <a:r>
              <a:rPr lang="en-US" altLang="zh-CN" sz="2400" dirty="0" smtClean="0"/>
              <a:t>Woman 2</a:t>
            </a:r>
          </a:p>
        </p:txBody>
      </p:sp>
      <p:grpSp>
        <p:nvGrpSpPr>
          <p:cNvPr id="18" name="组合 17"/>
          <p:cNvGrpSpPr/>
          <p:nvPr/>
        </p:nvGrpSpPr>
        <p:grpSpPr>
          <a:xfrm>
            <a:off x="2428860" y="3857628"/>
            <a:ext cx="1643074" cy="2259757"/>
            <a:chOff x="785786" y="2857496"/>
            <a:chExt cx="1643074" cy="2259757"/>
          </a:xfrm>
        </p:grpSpPr>
        <p:pic>
          <p:nvPicPr>
            <p:cNvPr id="19" name="图片 18" descr="u=922756995,1418833257&amp;fm=21&amp;gp=0.jpg"/>
            <p:cNvPicPr>
              <a:picLocks noChangeAspect="1"/>
            </p:cNvPicPr>
            <p:nvPr/>
          </p:nvPicPr>
          <p:blipFill>
            <a:blip r:embed="rId5"/>
            <a:stretch>
              <a:fillRect/>
            </a:stretch>
          </p:blipFill>
          <p:spPr>
            <a:xfrm>
              <a:off x="874781" y="2857496"/>
              <a:ext cx="1322208" cy="1500198"/>
            </a:xfrm>
            <a:prstGeom prst="rect">
              <a:avLst/>
            </a:prstGeom>
          </p:spPr>
        </p:pic>
        <p:sp>
          <p:nvSpPr>
            <p:cNvPr id="20" name="矩形 19"/>
            <p:cNvSpPr/>
            <p:nvPr/>
          </p:nvSpPr>
          <p:spPr>
            <a:xfrm>
              <a:off x="785786" y="4286256"/>
              <a:ext cx="1643074" cy="830997"/>
            </a:xfrm>
            <a:prstGeom prst="rect">
              <a:avLst/>
            </a:prstGeom>
          </p:spPr>
          <p:txBody>
            <a:bodyPr wrap="square">
              <a:spAutoFit/>
            </a:bodyPr>
            <a:lstStyle/>
            <a:p>
              <a:r>
                <a:rPr lang="en-US" altLang="zh-CN" sz="2400" i="1" dirty="0" smtClean="0">
                  <a:solidFill>
                    <a:srgbClr val="FF0000"/>
                  </a:solidFill>
                </a:rPr>
                <a:t>Gael Garcia Bernal</a:t>
              </a:r>
            </a:p>
          </p:txBody>
        </p:sp>
      </p:grpSp>
      <p:grpSp>
        <p:nvGrpSpPr>
          <p:cNvPr id="21" name="组合 20"/>
          <p:cNvGrpSpPr/>
          <p:nvPr/>
        </p:nvGrpSpPr>
        <p:grpSpPr>
          <a:xfrm>
            <a:off x="3901762" y="3857628"/>
            <a:ext cx="1550431" cy="1890425"/>
            <a:chOff x="714348" y="2857496"/>
            <a:chExt cx="1550431" cy="1890425"/>
          </a:xfrm>
        </p:grpSpPr>
        <p:pic>
          <p:nvPicPr>
            <p:cNvPr id="22" name="图片 21" descr="u=922756995,1418833257&amp;fm=21&amp;gp=0.jpg"/>
            <p:cNvPicPr>
              <a:picLocks noChangeAspect="1"/>
            </p:cNvPicPr>
            <p:nvPr/>
          </p:nvPicPr>
          <p:blipFill>
            <a:blip r:embed="rId6"/>
            <a:stretch>
              <a:fillRect/>
            </a:stretch>
          </p:blipFill>
          <p:spPr>
            <a:xfrm>
              <a:off x="806990" y="2857496"/>
              <a:ext cx="1457789" cy="1500198"/>
            </a:xfrm>
            <a:prstGeom prst="rect">
              <a:avLst/>
            </a:prstGeom>
          </p:spPr>
        </p:pic>
        <p:sp>
          <p:nvSpPr>
            <p:cNvPr id="23" name="矩形 22"/>
            <p:cNvSpPr/>
            <p:nvPr/>
          </p:nvSpPr>
          <p:spPr>
            <a:xfrm>
              <a:off x="714348" y="4286256"/>
              <a:ext cx="1454244" cy="461665"/>
            </a:xfrm>
            <a:prstGeom prst="rect">
              <a:avLst/>
            </a:prstGeom>
          </p:spPr>
          <p:txBody>
            <a:bodyPr wrap="none">
              <a:spAutoFit/>
            </a:bodyPr>
            <a:lstStyle/>
            <a:p>
              <a:pPr marL="457200" indent="-457200"/>
              <a:r>
                <a:rPr lang="en-US" altLang="zh-CN" sz="2400" i="1" dirty="0" smtClean="0">
                  <a:solidFill>
                    <a:srgbClr val="FF0000"/>
                  </a:solidFill>
                </a:rPr>
                <a:t>Will Smith</a:t>
              </a:r>
            </a:p>
          </p:txBody>
        </p:sp>
      </p:grpSp>
      <p:sp>
        <p:nvSpPr>
          <p:cNvPr id="24" name="矩形 23"/>
          <p:cNvSpPr/>
          <p:nvPr/>
        </p:nvSpPr>
        <p:spPr>
          <a:xfrm>
            <a:off x="5857884" y="3255630"/>
            <a:ext cx="1571636" cy="461665"/>
          </a:xfrm>
          <a:prstGeom prst="rect">
            <a:avLst/>
          </a:prstGeom>
        </p:spPr>
        <p:txBody>
          <a:bodyPr wrap="square">
            <a:spAutoFit/>
          </a:bodyPr>
          <a:lstStyle/>
          <a:p>
            <a:pPr marL="266700" indent="-266700"/>
            <a:r>
              <a:rPr lang="en-US" altLang="zh-CN" sz="2400" dirty="0" smtClean="0"/>
              <a:t>Man 1</a:t>
            </a:r>
          </a:p>
        </p:txBody>
      </p:sp>
      <p:grpSp>
        <p:nvGrpSpPr>
          <p:cNvPr id="25" name="组合 24"/>
          <p:cNvGrpSpPr/>
          <p:nvPr/>
        </p:nvGrpSpPr>
        <p:grpSpPr>
          <a:xfrm>
            <a:off x="5572132" y="3857628"/>
            <a:ext cx="1548644" cy="1890425"/>
            <a:chOff x="714348" y="2857496"/>
            <a:chExt cx="1548644" cy="1890425"/>
          </a:xfrm>
        </p:grpSpPr>
        <p:pic>
          <p:nvPicPr>
            <p:cNvPr id="26" name="图片 25" descr="u=922756995,1418833257&amp;fm=21&amp;gp=0.jpg"/>
            <p:cNvPicPr>
              <a:picLocks noChangeAspect="1"/>
            </p:cNvPicPr>
            <p:nvPr/>
          </p:nvPicPr>
          <p:blipFill>
            <a:blip r:embed="rId7"/>
            <a:stretch>
              <a:fillRect/>
            </a:stretch>
          </p:blipFill>
          <p:spPr>
            <a:xfrm>
              <a:off x="808778" y="2857496"/>
              <a:ext cx="1454214" cy="1500198"/>
            </a:xfrm>
            <a:prstGeom prst="rect">
              <a:avLst/>
            </a:prstGeom>
          </p:spPr>
        </p:pic>
        <p:sp>
          <p:nvSpPr>
            <p:cNvPr id="27" name="矩形 26"/>
            <p:cNvSpPr/>
            <p:nvPr/>
          </p:nvSpPr>
          <p:spPr>
            <a:xfrm>
              <a:off x="714348" y="4286256"/>
              <a:ext cx="1521570" cy="461665"/>
            </a:xfrm>
            <a:prstGeom prst="rect">
              <a:avLst/>
            </a:prstGeom>
          </p:spPr>
          <p:txBody>
            <a:bodyPr wrap="none">
              <a:spAutoFit/>
            </a:bodyPr>
            <a:lstStyle/>
            <a:p>
              <a:pPr marL="457200" indent="-457200"/>
              <a:r>
                <a:rPr lang="en-US" altLang="zh-CN" sz="2400" i="1" dirty="0" smtClean="0">
                  <a:solidFill>
                    <a:srgbClr val="FF0000"/>
                  </a:solidFill>
                </a:rPr>
                <a:t>Judi </a:t>
              </a:r>
              <a:r>
                <a:rPr lang="en-US" altLang="zh-CN" sz="2400" i="1" dirty="0" err="1" smtClean="0">
                  <a:solidFill>
                    <a:srgbClr val="FF0000"/>
                  </a:solidFill>
                </a:rPr>
                <a:t>Dench</a:t>
              </a:r>
              <a:endParaRPr lang="en-US" altLang="zh-CN" sz="2400" i="1" dirty="0" smtClean="0">
                <a:solidFill>
                  <a:srgbClr val="FF0000"/>
                </a:solidFill>
              </a:endParaRPr>
            </a:p>
          </p:txBody>
        </p:sp>
      </p:grpSp>
      <p:sp>
        <p:nvSpPr>
          <p:cNvPr id="28" name="矩形 27"/>
          <p:cNvSpPr/>
          <p:nvPr/>
        </p:nvSpPr>
        <p:spPr>
          <a:xfrm>
            <a:off x="7572364" y="3248806"/>
            <a:ext cx="1571636" cy="461665"/>
          </a:xfrm>
          <a:prstGeom prst="rect">
            <a:avLst/>
          </a:prstGeom>
        </p:spPr>
        <p:txBody>
          <a:bodyPr wrap="square">
            <a:spAutoFit/>
          </a:bodyPr>
          <a:lstStyle/>
          <a:p>
            <a:pPr marL="266700" indent="-266700"/>
            <a:r>
              <a:rPr lang="en-US" altLang="zh-CN" sz="2400" dirty="0" smtClean="0"/>
              <a:t>Man 2</a:t>
            </a:r>
          </a:p>
        </p:txBody>
      </p:sp>
      <p:grpSp>
        <p:nvGrpSpPr>
          <p:cNvPr id="29" name="组合 28"/>
          <p:cNvGrpSpPr/>
          <p:nvPr/>
        </p:nvGrpSpPr>
        <p:grpSpPr>
          <a:xfrm>
            <a:off x="7286645" y="3857628"/>
            <a:ext cx="1643074" cy="2259757"/>
            <a:chOff x="714349" y="2857496"/>
            <a:chExt cx="1643074" cy="2259757"/>
          </a:xfrm>
        </p:grpSpPr>
        <p:pic>
          <p:nvPicPr>
            <p:cNvPr id="30" name="图片 29" descr="u=922756995,1418833257&amp;fm=21&amp;gp=0.jpg"/>
            <p:cNvPicPr>
              <a:picLocks noChangeAspect="1"/>
            </p:cNvPicPr>
            <p:nvPr/>
          </p:nvPicPr>
          <p:blipFill>
            <a:blip r:embed="rId8"/>
            <a:stretch>
              <a:fillRect/>
            </a:stretch>
          </p:blipFill>
          <p:spPr>
            <a:xfrm>
              <a:off x="808778" y="2857496"/>
              <a:ext cx="1454214" cy="1500198"/>
            </a:xfrm>
            <a:prstGeom prst="rect">
              <a:avLst/>
            </a:prstGeom>
          </p:spPr>
        </p:pic>
        <p:sp>
          <p:nvSpPr>
            <p:cNvPr id="31" name="矩形 30"/>
            <p:cNvSpPr/>
            <p:nvPr/>
          </p:nvSpPr>
          <p:spPr>
            <a:xfrm>
              <a:off x="714349" y="4286256"/>
              <a:ext cx="1643074" cy="830997"/>
            </a:xfrm>
            <a:prstGeom prst="rect">
              <a:avLst/>
            </a:prstGeom>
          </p:spPr>
          <p:txBody>
            <a:bodyPr wrap="square">
              <a:spAutoFit/>
            </a:bodyPr>
            <a:lstStyle/>
            <a:p>
              <a:r>
                <a:rPr lang="en-US" altLang="zh-CN" sz="2400" i="1" dirty="0" smtClean="0">
                  <a:solidFill>
                    <a:srgbClr val="FF0000"/>
                  </a:solidFill>
                </a:rPr>
                <a:t>Scarlett Johansson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childTnLst>
                          </p:cTn>
                        </p:par>
                        <p:par>
                          <p:cTn id="13" fill="hold">
                            <p:stCondLst>
                              <p:cond delay="500"/>
                            </p:stCondLst>
                            <p:childTnLst>
                              <p:par>
                                <p:cTn id="14" presetID="12" presetClass="entr" presetSubtype="4"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slide(fromBottom)">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7">
                                            <p:txEl>
                                              <p:pRg st="0" end="0"/>
                                            </p:txEl>
                                          </p:spTgt>
                                        </p:tgtEl>
                                        <p:attrNameLst>
                                          <p:attrName>style.visibility</p:attrName>
                                        </p:attrNameLst>
                                      </p:cBhvr>
                                      <p:to>
                                        <p:strVal val="visible"/>
                                      </p:to>
                                    </p:set>
                                    <p:animEffect transition="in" filter="fade">
                                      <p:cBhvr>
                                        <p:cTn id="21" dur="500"/>
                                        <p:tgtEl>
                                          <p:spTgt spid="17">
                                            <p:txEl>
                                              <p:pRg st="0" end="0"/>
                                            </p:txEl>
                                          </p:spTgt>
                                        </p:tgtEl>
                                      </p:cBhvr>
                                    </p:animEffect>
                                  </p:childTnLst>
                                </p:cTn>
                              </p:par>
                            </p:childTnLst>
                          </p:cTn>
                        </p:par>
                        <p:par>
                          <p:cTn id="22" fill="hold">
                            <p:stCondLst>
                              <p:cond delay="500"/>
                            </p:stCondLst>
                            <p:childTnLst>
                              <p:par>
                                <p:cTn id="23" presetID="12" presetClass="entr" presetSubtype="4"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slide(fromBottom)">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slide(fromBottom)">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4">
                                            <p:txEl>
                                              <p:pRg st="0" end="0"/>
                                            </p:txEl>
                                          </p:spTgt>
                                        </p:tgtEl>
                                        <p:attrNameLst>
                                          <p:attrName>style.visibility</p:attrName>
                                        </p:attrNameLst>
                                      </p:cBhvr>
                                      <p:to>
                                        <p:strVal val="visible"/>
                                      </p:to>
                                    </p:set>
                                    <p:animEffect transition="in" filter="fade">
                                      <p:cBhvr>
                                        <p:cTn id="35" dur="500"/>
                                        <p:tgtEl>
                                          <p:spTgt spid="24">
                                            <p:txEl>
                                              <p:pRg st="0" end="0"/>
                                            </p:txEl>
                                          </p:spTgt>
                                        </p:tgtEl>
                                      </p:cBhvr>
                                    </p:animEffect>
                                  </p:childTnLst>
                                </p:cTn>
                              </p:par>
                            </p:childTnLst>
                          </p:cTn>
                        </p:par>
                        <p:par>
                          <p:cTn id="36" fill="hold">
                            <p:stCondLst>
                              <p:cond delay="500"/>
                            </p:stCondLst>
                            <p:childTnLst>
                              <p:par>
                                <p:cTn id="37" presetID="12" presetClass="entr" presetSubtype="4" fill="hold"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slide(fromBottom)">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8">
                                            <p:txEl>
                                              <p:pRg st="0" end="0"/>
                                            </p:txEl>
                                          </p:spTgt>
                                        </p:tgtEl>
                                        <p:attrNameLst>
                                          <p:attrName>style.visibility</p:attrName>
                                        </p:attrNameLst>
                                      </p:cBhvr>
                                      <p:to>
                                        <p:strVal val="visible"/>
                                      </p:to>
                                    </p:set>
                                    <p:animEffect transition="in" filter="fade">
                                      <p:cBhvr>
                                        <p:cTn id="44" dur="500"/>
                                        <p:tgtEl>
                                          <p:spTgt spid="28">
                                            <p:txEl>
                                              <p:pRg st="0" end="0"/>
                                            </p:txEl>
                                          </p:spTgt>
                                        </p:tgtEl>
                                      </p:cBhvr>
                                    </p:animEffect>
                                  </p:childTnLst>
                                </p:cTn>
                              </p:par>
                            </p:childTnLst>
                          </p:cTn>
                        </p:par>
                        <p:par>
                          <p:cTn id="45" fill="hold">
                            <p:stCondLst>
                              <p:cond delay="500"/>
                            </p:stCondLst>
                            <p:childTnLst>
                              <p:par>
                                <p:cTn id="46" presetID="12" presetClass="entr" presetSubtype="4" fill="hold" nodeType="after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slide(fromBottom)">
                                      <p:cBhvr>
                                        <p:cTn id="4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1" build="allAtOnce"/>
      <p:bldP spid="17" grpId="0" build="allAtOnce"/>
      <p:bldP spid="24" grpId="0" build="allAtOnce"/>
      <p:bldP spid="28" grpId="0" build="allAtOnce"/>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grpSp>
        <p:nvGrpSpPr>
          <p:cNvPr id="2" name="组合 26"/>
          <p:cNvGrpSpPr/>
          <p:nvPr/>
        </p:nvGrpSpPr>
        <p:grpSpPr>
          <a:xfrm>
            <a:off x="785786" y="2380584"/>
            <a:ext cx="7072362" cy="846244"/>
            <a:chOff x="857224" y="1500174"/>
            <a:chExt cx="7072362" cy="846244"/>
          </a:xfrm>
        </p:grpSpPr>
        <p:sp>
          <p:nvSpPr>
            <p:cNvPr id="10" name="矩形 9"/>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4</a:t>
              </a:r>
              <a:endParaRPr lang="en-US" altLang="zh-CN" sz="2400" dirty="0" smtClean="0">
                <a:solidFill>
                  <a:schemeClr val="bg1"/>
                </a:solidFill>
              </a:endParaRPr>
            </a:p>
          </p:txBody>
        </p:sp>
        <p:sp>
          <p:nvSpPr>
            <p:cNvPr id="11" name="TextBox 10"/>
            <p:cNvSpPr txBox="1"/>
            <p:nvPr/>
          </p:nvSpPr>
          <p:spPr>
            <a:xfrm>
              <a:off x="1214414" y="1515421"/>
              <a:ext cx="6715172" cy="830997"/>
            </a:xfrm>
            <a:prstGeom prst="rect">
              <a:avLst/>
            </a:prstGeom>
            <a:noFill/>
          </p:spPr>
          <p:txBody>
            <a:bodyPr wrap="square" rtlCol="0">
              <a:spAutoFit/>
            </a:bodyPr>
            <a:lstStyle/>
            <a:p>
              <a:r>
                <a:rPr lang="en-US" altLang="zh-CN" sz="2400" dirty="0" smtClean="0">
                  <a:latin typeface="Arial" pitchFamily="34" charset="0"/>
                  <a:cs typeface="Arial" pitchFamily="34" charset="0"/>
                </a:rPr>
                <a:t>Read the table. Then listen to Part 2 of the radio program again and complete the table.</a:t>
              </a:r>
            </a:p>
          </p:txBody>
        </p:sp>
      </p:grpSp>
      <p:sp>
        <p:nvSpPr>
          <p:cNvPr id="7" name="TextBox 6"/>
          <p:cNvSpPr txBox="1"/>
          <p:nvPr/>
        </p:nvSpPr>
        <p:spPr>
          <a:xfrm>
            <a:off x="714348" y="1214422"/>
            <a:ext cx="1890646"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Listening</a:t>
            </a:r>
            <a:endParaRPr lang="zh-CN" altLang="en-US" sz="3200" b="1" u="sng" dirty="0">
              <a:ln>
                <a:solidFill>
                  <a:schemeClr val="accent5"/>
                </a:solidFill>
              </a:ln>
              <a:solidFill>
                <a:schemeClr val="accent5">
                  <a:lumMod val="75000"/>
                </a:schemeClr>
              </a:solidFill>
            </a:endParaRPr>
          </a:p>
        </p:txBody>
      </p:sp>
      <p:sp>
        <p:nvSpPr>
          <p:cNvPr id="13" name="矩形 12"/>
          <p:cNvSpPr/>
          <p:nvPr/>
        </p:nvSpPr>
        <p:spPr>
          <a:xfrm>
            <a:off x="1214414" y="3500438"/>
            <a:ext cx="6215106" cy="1938992"/>
          </a:xfrm>
          <a:prstGeom prst="rect">
            <a:avLst/>
          </a:prstGeom>
        </p:spPr>
        <p:txBody>
          <a:bodyPr wrap="square" numCol="2">
            <a:spAutoFit/>
          </a:bodyPr>
          <a:lstStyle/>
          <a:p>
            <a:pPr marL="457200" indent="-457200">
              <a:buAutoNum type="arabicParenR"/>
            </a:pPr>
            <a:r>
              <a:rPr lang="en-US" altLang="zh-CN" sz="2400" i="1" dirty="0" smtClean="0">
                <a:solidFill>
                  <a:srgbClr val="FF0000"/>
                </a:solidFill>
              </a:rPr>
              <a:t>tall</a:t>
            </a:r>
          </a:p>
          <a:p>
            <a:pPr marL="457200" indent="-457200">
              <a:buAutoNum type="arabicParenR"/>
            </a:pPr>
            <a:r>
              <a:rPr lang="en-US" altLang="zh-CN" sz="2400" i="1" dirty="0" smtClean="0">
                <a:solidFill>
                  <a:srgbClr val="FF0000"/>
                </a:solidFill>
              </a:rPr>
              <a:t>masculine face / best-looking</a:t>
            </a:r>
          </a:p>
          <a:p>
            <a:pPr marL="457200" indent="-457200">
              <a:buAutoNum type="arabicParenR"/>
            </a:pPr>
            <a:r>
              <a:rPr lang="en-US" altLang="zh-CN" sz="2400" i="1" dirty="0" smtClean="0">
                <a:solidFill>
                  <a:srgbClr val="FF0000"/>
                </a:solidFill>
              </a:rPr>
              <a:t>black hair</a:t>
            </a:r>
          </a:p>
          <a:p>
            <a:pPr marL="457200" indent="-457200">
              <a:buAutoNum type="arabicParenR"/>
            </a:pPr>
            <a:r>
              <a:rPr lang="en-US" altLang="zh-CN" sz="2400" i="1" dirty="0" smtClean="0">
                <a:solidFill>
                  <a:srgbClr val="FF0000"/>
                </a:solidFill>
              </a:rPr>
              <a:t>dark brown</a:t>
            </a:r>
          </a:p>
          <a:p>
            <a:pPr marL="1076325" indent="-447675">
              <a:buAutoNum type="arabicParenR"/>
            </a:pPr>
            <a:r>
              <a:rPr lang="en-US" altLang="zh-CN" sz="2400" i="1" dirty="0" smtClean="0">
                <a:solidFill>
                  <a:srgbClr val="FF0000"/>
                </a:solidFill>
              </a:rPr>
              <a:t>red hair</a:t>
            </a:r>
          </a:p>
          <a:p>
            <a:pPr marL="1076325" indent="-447675">
              <a:buAutoNum type="arabicParenR"/>
            </a:pPr>
            <a:r>
              <a:rPr lang="en-US" altLang="zh-CN" sz="2400" i="1" dirty="0" smtClean="0">
                <a:solidFill>
                  <a:srgbClr val="FF0000"/>
                </a:solidFill>
              </a:rPr>
              <a:t>grey</a:t>
            </a:r>
          </a:p>
          <a:p>
            <a:pPr marL="1076325" indent="-447675">
              <a:buAutoNum type="arabicParenR"/>
            </a:pPr>
            <a:r>
              <a:rPr lang="en-US" altLang="zh-CN" sz="2400" i="1" dirty="0" smtClean="0">
                <a:solidFill>
                  <a:srgbClr val="FF0000"/>
                </a:solidFill>
              </a:rPr>
              <a:t>slim</a:t>
            </a:r>
          </a:p>
          <a:p>
            <a:pPr marL="1076325" indent="-447675">
              <a:buAutoNum type="arabicParenR"/>
            </a:pPr>
            <a:r>
              <a:rPr lang="en-US" altLang="zh-CN" sz="2400" i="1" dirty="0" smtClean="0">
                <a:solidFill>
                  <a:srgbClr val="FF0000"/>
                </a:solidFill>
              </a:rPr>
              <a:t>blonde hair</a:t>
            </a:r>
          </a:p>
          <a:p>
            <a:pPr marL="1076325" indent="-447675">
              <a:buAutoNum type="arabicParenR"/>
            </a:pPr>
            <a:r>
              <a:rPr lang="en-US" altLang="zh-CN" sz="2400" i="1" dirty="0" smtClean="0">
                <a:solidFill>
                  <a:srgbClr val="FF0000"/>
                </a:solidFill>
              </a:rPr>
              <a:t>lovely</a:t>
            </a:r>
          </a:p>
        </p:txBody>
      </p:sp>
      <p:pic>
        <p:nvPicPr>
          <p:cNvPr id="12" name="图片 11"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grpSp>
        <p:nvGrpSpPr>
          <p:cNvPr id="14" name="组合 12"/>
          <p:cNvGrpSpPr/>
          <p:nvPr/>
        </p:nvGrpSpPr>
        <p:grpSpPr>
          <a:xfrm>
            <a:off x="714348" y="1785926"/>
            <a:ext cx="3929090" cy="553998"/>
            <a:chOff x="714348" y="1857364"/>
            <a:chExt cx="3929090" cy="553998"/>
          </a:xfrm>
        </p:grpSpPr>
        <p:sp>
          <p:nvSpPr>
            <p:cNvPr id="15" name="TextBox 14"/>
            <p:cNvSpPr txBox="1"/>
            <p:nvPr/>
          </p:nvSpPr>
          <p:spPr>
            <a:xfrm>
              <a:off x="714348" y="1857364"/>
              <a:ext cx="3929090" cy="553998"/>
            </a:xfrm>
            <a:prstGeom prst="rect">
              <a:avLst/>
            </a:prstGeom>
            <a:noFill/>
          </p:spPr>
          <p:txBody>
            <a:bodyPr wrap="square" rtlCol="0">
              <a:spAutoFit/>
            </a:bodyPr>
            <a:lstStyle/>
            <a:p>
              <a:r>
                <a:rPr lang="en-US" altLang="zh-CN" sz="3000" b="1" dirty="0" smtClean="0">
                  <a:solidFill>
                    <a:schemeClr val="accent5">
                      <a:lumMod val="75000"/>
                    </a:schemeClr>
                  </a:solidFill>
                </a:rPr>
                <a:t>WHILE</a:t>
              </a:r>
              <a:r>
                <a:rPr lang="en-US" altLang="zh-CN" sz="3000" b="1" dirty="0" smtClean="0"/>
                <a:t>    you listen</a:t>
              </a:r>
              <a:endParaRPr lang="zh-CN" altLang="en-US" sz="3000" b="1" dirty="0"/>
            </a:p>
          </p:txBody>
        </p:sp>
        <p:sp>
          <p:nvSpPr>
            <p:cNvPr id="16" name="直角三角形 15"/>
            <p:cNvSpPr/>
            <p:nvPr/>
          </p:nvSpPr>
          <p:spPr>
            <a:xfrm rot="13554830">
              <a:off x="1887167" y="2081807"/>
              <a:ext cx="144000" cy="144000"/>
            </a:xfrm>
            <a:prstGeom prst="rtTriangle">
              <a:avLst/>
            </a:prstGeom>
            <a:solidFill>
              <a:schemeClr val="accent5">
                <a:lumMod val="7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slide(fromBottom)">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animEffect transition="in" filter="slide(fromBottom)">
                                      <p:cBhvr>
                                        <p:cTn id="17" dur="500"/>
                                        <p:tgtEl>
                                          <p:spTgt spid="1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3">
                                            <p:txEl>
                                              <p:pRg st="2" end="2"/>
                                            </p:txEl>
                                          </p:spTgt>
                                        </p:tgtEl>
                                        <p:attrNameLst>
                                          <p:attrName>style.visibility</p:attrName>
                                        </p:attrNameLst>
                                      </p:cBhvr>
                                      <p:to>
                                        <p:strVal val="visible"/>
                                      </p:to>
                                    </p:set>
                                    <p:animEffect transition="in" filter="slide(fromBottom)">
                                      <p:cBhvr>
                                        <p:cTn id="22" dur="500"/>
                                        <p:tgtEl>
                                          <p:spTgt spid="1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13">
                                            <p:txEl>
                                              <p:pRg st="3" end="3"/>
                                            </p:txEl>
                                          </p:spTgt>
                                        </p:tgtEl>
                                        <p:attrNameLst>
                                          <p:attrName>style.visibility</p:attrName>
                                        </p:attrNameLst>
                                      </p:cBhvr>
                                      <p:to>
                                        <p:strVal val="visible"/>
                                      </p:to>
                                    </p:set>
                                    <p:animEffect transition="in" filter="slide(fromBottom)">
                                      <p:cBhvr>
                                        <p:cTn id="27" dur="500"/>
                                        <p:tgtEl>
                                          <p:spTgt spid="1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13">
                                            <p:txEl>
                                              <p:pRg st="4" end="4"/>
                                            </p:txEl>
                                          </p:spTgt>
                                        </p:tgtEl>
                                        <p:attrNameLst>
                                          <p:attrName>style.visibility</p:attrName>
                                        </p:attrNameLst>
                                      </p:cBhvr>
                                      <p:to>
                                        <p:strVal val="visible"/>
                                      </p:to>
                                    </p:set>
                                    <p:animEffect transition="in" filter="slide(fromBottom)">
                                      <p:cBhvr>
                                        <p:cTn id="32" dur="500"/>
                                        <p:tgtEl>
                                          <p:spTgt spid="1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13">
                                            <p:txEl>
                                              <p:pRg st="5" end="5"/>
                                            </p:txEl>
                                          </p:spTgt>
                                        </p:tgtEl>
                                        <p:attrNameLst>
                                          <p:attrName>style.visibility</p:attrName>
                                        </p:attrNameLst>
                                      </p:cBhvr>
                                      <p:to>
                                        <p:strVal val="visible"/>
                                      </p:to>
                                    </p:set>
                                    <p:animEffect transition="in" filter="slide(fromBottom)">
                                      <p:cBhvr>
                                        <p:cTn id="37" dur="500"/>
                                        <p:tgtEl>
                                          <p:spTgt spid="1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13">
                                            <p:txEl>
                                              <p:pRg st="6" end="6"/>
                                            </p:txEl>
                                          </p:spTgt>
                                        </p:tgtEl>
                                        <p:attrNameLst>
                                          <p:attrName>style.visibility</p:attrName>
                                        </p:attrNameLst>
                                      </p:cBhvr>
                                      <p:to>
                                        <p:strVal val="visible"/>
                                      </p:to>
                                    </p:set>
                                    <p:animEffect transition="in" filter="slide(fromBottom)">
                                      <p:cBhvr>
                                        <p:cTn id="42" dur="500"/>
                                        <p:tgtEl>
                                          <p:spTgt spid="1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grpId="0" nodeType="clickEffect">
                                  <p:stCondLst>
                                    <p:cond delay="0"/>
                                  </p:stCondLst>
                                  <p:childTnLst>
                                    <p:set>
                                      <p:cBhvr>
                                        <p:cTn id="46" dur="1" fill="hold">
                                          <p:stCondLst>
                                            <p:cond delay="0"/>
                                          </p:stCondLst>
                                        </p:cTn>
                                        <p:tgtEl>
                                          <p:spTgt spid="13">
                                            <p:txEl>
                                              <p:pRg st="7" end="7"/>
                                            </p:txEl>
                                          </p:spTgt>
                                        </p:tgtEl>
                                        <p:attrNameLst>
                                          <p:attrName>style.visibility</p:attrName>
                                        </p:attrNameLst>
                                      </p:cBhvr>
                                      <p:to>
                                        <p:strVal val="visible"/>
                                      </p:to>
                                    </p:set>
                                    <p:animEffect transition="in" filter="slide(fromBottom)">
                                      <p:cBhvr>
                                        <p:cTn id="47" dur="500"/>
                                        <p:tgtEl>
                                          <p:spTgt spid="1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4" fill="hold" grpId="0" nodeType="clickEffect">
                                  <p:stCondLst>
                                    <p:cond delay="0"/>
                                  </p:stCondLst>
                                  <p:childTnLst>
                                    <p:set>
                                      <p:cBhvr>
                                        <p:cTn id="51" dur="1" fill="hold">
                                          <p:stCondLst>
                                            <p:cond delay="0"/>
                                          </p:stCondLst>
                                        </p:cTn>
                                        <p:tgtEl>
                                          <p:spTgt spid="13">
                                            <p:txEl>
                                              <p:pRg st="8" end="8"/>
                                            </p:txEl>
                                          </p:spTgt>
                                        </p:tgtEl>
                                        <p:attrNameLst>
                                          <p:attrName>style.visibility</p:attrName>
                                        </p:attrNameLst>
                                      </p:cBhvr>
                                      <p:to>
                                        <p:strVal val="visible"/>
                                      </p:to>
                                    </p:set>
                                    <p:animEffect transition="in" filter="slide(fromBottom)">
                                      <p:cBhvr>
                                        <p:cTn id="52" dur="500"/>
                                        <p:tgtEl>
                                          <p:spTgt spid="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grpSp>
        <p:nvGrpSpPr>
          <p:cNvPr id="2" name="组合 26"/>
          <p:cNvGrpSpPr/>
          <p:nvPr/>
        </p:nvGrpSpPr>
        <p:grpSpPr>
          <a:xfrm>
            <a:off x="785786" y="2380584"/>
            <a:ext cx="7072362" cy="476912"/>
            <a:chOff x="857224" y="1500174"/>
            <a:chExt cx="7072362" cy="476912"/>
          </a:xfrm>
        </p:grpSpPr>
        <p:sp>
          <p:nvSpPr>
            <p:cNvPr id="10" name="矩形 9"/>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5</a:t>
              </a:r>
              <a:endParaRPr lang="en-US" altLang="zh-CN" sz="2400" dirty="0" smtClean="0">
                <a:solidFill>
                  <a:schemeClr val="bg1"/>
                </a:solidFill>
              </a:endParaRPr>
            </a:p>
          </p:txBody>
        </p:sp>
        <p:sp>
          <p:nvSpPr>
            <p:cNvPr id="11" name="TextBox 10"/>
            <p:cNvSpPr txBox="1"/>
            <p:nvPr/>
          </p:nvSpPr>
          <p:spPr>
            <a:xfrm>
              <a:off x="1214414" y="1515421"/>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Discuss the questions.</a:t>
              </a:r>
            </a:p>
          </p:txBody>
        </p:sp>
      </p:grpSp>
      <p:sp>
        <p:nvSpPr>
          <p:cNvPr id="7" name="TextBox 6"/>
          <p:cNvSpPr txBox="1"/>
          <p:nvPr/>
        </p:nvSpPr>
        <p:spPr>
          <a:xfrm>
            <a:off x="714348" y="1214422"/>
            <a:ext cx="1890646"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Listening</a:t>
            </a:r>
            <a:endParaRPr lang="zh-CN" altLang="en-US" sz="3200" b="1" u="sng" dirty="0">
              <a:ln>
                <a:solidFill>
                  <a:schemeClr val="accent5"/>
                </a:solidFill>
              </a:ln>
              <a:solidFill>
                <a:schemeClr val="accent5">
                  <a:lumMod val="75000"/>
                </a:schemeClr>
              </a:solidFill>
            </a:endParaRPr>
          </a:p>
        </p:txBody>
      </p:sp>
      <p:grpSp>
        <p:nvGrpSpPr>
          <p:cNvPr id="3" name="组合 12"/>
          <p:cNvGrpSpPr/>
          <p:nvPr/>
        </p:nvGrpSpPr>
        <p:grpSpPr>
          <a:xfrm>
            <a:off x="714348" y="1785926"/>
            <a:ext cx="3929090" cy="553998"/>
            <a:chOff x="714348" y="1857364"/>
            <a:chExt cx="3929090" cy="553998"/>
          </a:xfrm>
        </p:grpSpPr>
        <p:sp>
          <p:nvSpPr>
            <p:cNvPr id="8" name="TextBox 7"/>
            <p:cNvSpPr txBox="1"/>
            <p:nvPr/>
          </p:nvSpPr>
          <p:spPr>
            <a:xfrm>
              <a:off x="714348" y="1857364"/>
              <a:ext cx="3929090" cy="553998"/>
            </a:xfrm>
            <a:prstGeom prst="rect">
              <a:avLst/>
            </a:prstGeom>
            <a:noFill/>
          </p:spPr>
          <p:txBody>
            <a:bodyPr wrap="square" rtlCol="0">
              <a:spAutoFit/>
            </a:bodyPr>
            <a:lstStyle/>
            <a:p>
              <a:r>
                <a:rPr lang="en-US" altLang="zh-CN" sz="3000" b="1" dirty="0" smtClean="0">
                  <a:solidFill>
                    <a:schemeClr val="accent5">
                      <a:lumMod val="75000"/>
                    </a:schemeClr>
                  </a:solidFill>
                </a:rPr>
                <a:t>After</a:t>
              </a:r>
              <a:r>
                <a:rPr lang="en-US" altLang="zh-CN" sz="3000" b="1" dirty="0" smtClean="0"/>
                <a:t>    you listen</a:t>
              </a:r>
              <a:endParaRPr lang="zh-CN" altLang="en-US" sz="3000" b="1" dirty="0"/>
            </a:p>
          </p:txBody>
        </p:sp>
        <p:sp>
          <p:nvSpPr>
            <p:cNvPr id="9" name="直角三角形 8"/>
            <p:cNvSpPr/>
            <p:nvPr/>
          </p:nvSpPr>
          <p:spPr>
            <a:xfrm rot="13554830">
              <a:off x="1655237" y="2081807"/>
              <a:ext cx="144000" cy="144000"/>
            </a:xfrm>
            <a:prstGeom prst="rtTriangle">
              <a:avLst/>
            </a:prstGeom>
            <a:solidFill>
              <a:schemeClr val="accent5">
                <a:lumMod val="7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1142976" y="2857496"/>
            <a:ext cx="6786610" cy="3785652"/>
          </a:xfrm>
          <a:prstGeom prst="rect">
            <a:avLst/>
          </a:prstGeom>
        </p:spPr>
        <p:txBody>
          <a:bodyPr wrap="square">
            <a:spAutoFit/>
          </a:bodyPr>
          <a:lstStyle/>
          <a:p>
            <a:pPr marL="180975" indent="-180975"/>
            <a:r>
              <a:rPr lang="en-US" altLang="zh-CN" sz="2400" dirty="0" smtClean="0"/>
              <a:t>1 What is your personal preference about people’s appearance? What is your idea of beauty?</a:t>
            </a:r>
          </a:p>
          <a:p>
            <a:pPr marL="180975" indent="-180975">
              <a:buClr>
                <a:srgbClr val="FF0000"/>
              </a:buClr>
              <a:buFont typeface="Arial" pitchFamily="34" charset="0"/>
              <a:buChar char="•"/>
            </a:pPr>
            <a:r>
              <a:rPr lang="en-US" altLang="zh-CN" sz="2400" b="1" i="1" dirty="0" smtClean="0">
                <a:solidFill>
                  <a:srgbClr val="0070C0"/>
                </a:solidFill>
              </a:rPr>
              <a:t>The man I like should be </a:t>
            </a:r>
            <a:r>
              <a:rPr lang="en-US" altLang="zh-CN" sz="2400" i="1" dirty="0" smtClean="0">
                <a:solidFill>
                  <a:srgbClr val="FF0000"/>
                </a:solidFill>
              </a:rPr>
              <a:t>strong and fit, without a beard. </a:t>
            </a:r>
            <a:r>
              <a:rPr lang="en-US" altLang="zh-CN" sz="2400" b="1" i="1" dirty="0" smtClean="0">
                <a:solidFill>
                  <a:srgbClr val="0070C0"/>
                </a:solidFill>
              </a:rPr>
              <a:t>The woman I like most is someone who</a:t>
            </a:r>
            <a:r>
              <a:rPr lang="en-US" altLang="zh-CN" sz="2400" dirty="0" smtClean="0"/>
              <a:t> </a:t>
            </a:r>
            <a:r>
              <a:rPr lang="en-US" altLang="zh-CN" sz="2400" i="1" dirty="0" smtClean="0">
                <a:solidFill>
                  <a:srgbClr val="FF0000"/>
                </a:solidFill>
              </a:rPr>
              <a:t>is slim and healthy. </a:t>
            </a:r>
          </a:p>
          <a:p>
            <a:pPr marL="180975" indent="-180975">
              <a:buClr>
                <a:srgbClr val="FF0000"/>
              </a:buClr>
              <a:buFont typeface="Arial" pitchFamily="34" charset="0"/>
              <a:buChar char="•"/>
            </a:pPr>
            <a:r>
              <a:rPr lang="en-US" altLang="zh-CN" sz="2400" b="1" i="1" dirty="0" smtClean="0">
                <a:solidFill>
                  <a:srgbClr val="0070C0"/>
                </a:solidFill>
              </a:rPr>
              <a:t>Beauty is </a:t>
            </a:r>
            <a:r>
              <a:rPr lang="en-US" altLang="zh-CN" sz="2400" i="1" dirty="0" smtClean="0">
                <a:solidFill>
                  <a:srgbClr val="FF0000"/>
                </a:solidFill>
              </a:rPr>
              <a:t>what we see and feel. </a:t>
            </a:r>
            <a:r>
              <a:rPr lang="en-US" altLang="zh-CN" sz="2400" b="1" i="1" dirty="0" smtClean="0">
                <a:solidFill>
                  <a:srgbClr val="0070C0"/>
                </a:solidFill>
              </a:rPr>
              <a:t>So my idea of beauty is </a:t>
            </a:r>
            <a:r>
              <a:rPr lang="en-US" altLang="zh-CN" sz="2400" i="1" dirty="0" smtClean="0">
                <a:solidFill>
                  <a:srgbClr val="FF0000"/>
                </a:solidFill>
              </a:rPr>
              <a:t>what is pleasing to the eyes. </a:t>
            </a:r>
            <a:r>
              <a:rPr lang="en-US" altLang="zh-CN" sz="2400" b="1" i="1" dirty="0" smtClean="0">
                <a:solidFill>
                  <a:srgbClr val="0070C0"/>
                </a:solidFill>
              </a:rPr>
              <a:t>As long as it makes you feel </a:t>
            </a:r>
            <a:r>
              <a:rPr lang="en-US" altLang="zh-CN" sz="2400" i="1" dirty="0" smtClean="0">
                <a:solidFill>
                  <a:srgbClr val="FF0000"/>
                </a:solidFill>
              </a:rPr>
              <a:t>good, it is beauty. So both inner qualities and body features are important factors to make one look beautiful.</a:t>
            </a:r>
          </a:p>
        </p:txBody>
      </p:sp>
      <p:pic>
        <p:nvPicPr>
          <p:cNvPr id="12" name="图片 11"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animEffect transition="in" filter="slide(fromBottom)">
                                      <p:cBhvr>
                                        <p:cTn id="17" dur="500"/>
                                        <p:tgtEl>
                                          <p:spTgt spid="1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3">
                                            <p:txEl>
                                              <p:pRg st="2" end="2"/>
                                            </p:txEl>
                                          </p:spTgt>
                                        </p:tgtEl>
                                        <p:attrNameLst>
                                          <p:attrName>style.visibility</p:attrName>
                                        </p:attrNameLst>
                                      </p:cBhvr>
                                      <p:to>
                                        <p:strVal val="visible"/>
                                      </p:to>
                                    </p:set>
                                    <p:animEffect transition="in" filter="slide(fromBottom)">
                                      <p:cBhvr>
                                        <p:cTn id="22"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grpSp>
        <p:nvGrpSpPr>
          <p:cNvPr id="2" name="组合 26"/>
          <p:cNvGrpSpPr/>
          <p:nvPr/>
        </p:nvGrpSpPr>
        <p:grpSpPr>
          <a:xfrm>
            <a:off x="785786" y="2380584"/>
            <a:ext cx="7072362" cy="476912"/>
            <a:chOff x="857224" y="1500174"/>
            <a:chExt cx="7072362" cy="476912"/>
          </a:xfrm>
        </p:grpSpPr>
        <p:sp>
          <p:nvSpPr>
            <p:cNvPr id="10" name="矩形 9"/>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5</a:t>
              </a:r>
              <a:endParaRPr lang="en-US" altLang="zh-CN" sz="2400" dirty="0" smtClean="0">
                <a:solidFill>
                  <a:schemeClr val="bg1"/>
                </a:solidFill>
              </a:endParaRPr>
            </a:p>
          </p:txBody>
        </p:sp>
        <p:sp>
          <p:nvSpPr>
            <p:cNvPr id="11" name="TextBox 10"/>
            <p:cNvSpPr txBox="1"/>
            <p:nvPr/>
          </p:nvSpPr>
          <p:spPr>
            <a:xfrm>
              <a:off x="1214414" y="1515421"/>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Discuss the questions.</a:t>
              </a:r>
            </a:p>
          </p:txBody>
        </p:sp>
      </p:grpSp>
      <p:sp>
        <p:nvSpPr>
          <p:cNvPr id="7" name="TextBox 6"/>
          <p:cNvSpPr txBox="1"/>
          <p:nvPr/>
        </p:nvSpPr>
        <p:spPr>
          <a:xfrm>
            <a:off x="714348" y="1214422"/>
            <a:ext cx="1890646"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Listening</a:t>
            </a:r>
            <a:endParaRPr lang="zh-CN" altLang="en-US" sz="3200" b="1" u="sng" dirty="0">
              <a:ln>
                <a:solidFill>
                  <a:schemeClr val="accent5"/>
                </a:solidFill>
              </a:ln>
              <a:solidFill>
                <a:schemeClr val="accent5">
                  <a:lumMod val="75000"/>
                </a:schemeClr>
              </a:solidFill>
            </a:endParaRPr>
          </a:p>
        </p:txBody>
      </p:sp>
      <p:grpSp>
        <p:nvGrpSpPr>
          <p:cNvPr id="3" name="组合 12"/>
          <p:cNvGrpSpPr/>
          <p:nvPr/>
        </p:nvGrpSpPr>
        <p:grpSpPr>
          <a:xfrm>
            <a:off x="714348" y="1785926"/>
            <a:ext cx="3929090" cy="553998"/>
            <a:chOff x="714348" y="1857364"/>
            <a:chExt cx="3929090" cy="553998"/>
          </a:xfrm>
        </p:grpSpPr>
        <p:sp>
          <p:nvSpPr>
            <p:cNvPr id="8" name="TextBox 7"/>
            <p:cNvSpPr txBox="1"/>
            <p:nvPr/>
          </p:nvSpPr>
          <p:spPr>
            <a:xfrm>
              <a:off x="714348" y="1857364"/>
              <a:ext cx="3929090" cy="553998"/>
            </a:xfrm>
            <a:prstGeom prst="rect">
              <a:avLst/>
            </a:prstGeom>
            <a:noFill/>
          </p:spPr>
          <p:txBody>
            <a:bodyPr wrap="square" rtlCol="0">
              <a:spAutoFit/>
            </a:bodyPr>
            <a:lstStyle/>
            <a:p>
              <a:r>
                <a:rPr lang="en-US" altLang="zh-CN" sz="3000" b="1" dirty="0" smtClean="0">
                  <a:solidFill>
                    <a:schemeClr val="accent5">
                      <a:lumMod val="75000"/>
                    </a:schemeClr>
                  </a:solidFill>
                </a:rPr>
                <a:t>After</a:t>
              </a:r>
              <a:r>
                <a:rPr lang="en-US" altLang="zh-CN" sz="3000" b="1" dirty="0" smtClean="0"/>
                <a:t>    you listen</a:t>
              </a:r>
              <a:endParaRPr lang="zh-CN" altLang="en-US" sz="3000" b="1" dirty="0"/>
            </a:p>
          </p:txBody>
        </p:sp>
        <p:sp>
          <p:nvSpPr>
            <p:cNvPr id="9" name="直角三角形 8"/>
            <p:cNvSpPr/>
            <p:nvPr/>
          </p:nvSpPr>
          <p:spPr>
            <a:xfrm rot="13554830">
              <a:off x="1655237" y="2081807"/>
              <a:ext cx="144000" cy="144000"/>
            </a:xfrm>
            <a:prstGeom prst="rtTriangle">
              <a:avLst/>
            </a:prstGeom>
            <a:solidFill>
              <a:schemeClr val="accent5">
                <a:lumMod val="7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1142976" y="2857496"/>
            <a:ext cx="6786610" cy="3046988"/>
          </a:xfrm>
          <a:prstGeom prst="rect">
            <a:avLst/>
          </a:prstGeom>
        </p:spPr>
        <p:txBody>
          <a:bodyPr wrap="square">
            <a:spAutoFit/>
          </a:bodyPr>
          <a:lstStyle/>
          <a:p>
            <a:pPr marL="180975" indent="-180975"/>
            <a:r>
              <a:rPr lang="en-US" altLang="zh-CN" sz="2400" dirty="0" smtClean="0"/>
              <a:t>2 Do you think ideas of beauty in China are changing? Why?</a:t>
            </a:r>
          </a:p>
          <a:p>
            <a:pPr marL="180975" indent="-180975"/>
            <a:r>
              <a:rPr lang="en-US" altLang="zh-CN" sz="2400" dirty="0" smtClean="0">
                <a:solidFill>
                  <a:srgbClr val="0070C0"/>
                </a:solidFill>
              </a:rPr>
              <a:t>   </a:t>
            </a:r>
            <a:r>
              <a:rPr lang="en-US" altLang="zh-CN" sz="2400" b="1" i="1" dirty="0" smtClean="0">
                <a:solidFill>
                  <a:srgbClr val="0070C0"/>
                </a:solidFill>
              </a:rPr>
              <a:t>The ideas of beauty have changed over </a:t>
            </a:r>
            <a:r>
              <a:rPr lang="en-US" altLang="zh-CN" sz="2400" i="1" dirty="0" smtClean="0">
                <a:solidFill>
                  <a:srgbClr val="FF0000"/>
                </a:solidFill>
              </a:rPr>
              <a:t>the past several decades in China. </a:t>
            </a:r>
            <a:r>
              <a:rPr lang="en-US" altLang="zh-CN" sz="2400" b="1" i="1" dirty="0" smtClean="0">
                <a:solidFill>
                  <a:srgbClr val="0070C0"/>
                </a:solidFill>
              </a:rPr>
              <a:t>Truly</a:t>
            </a:r>
            <a:r>
              <a:rPr lang="en-US" altLang="zh-CN" sz="2400" i="1" dirty="0" smtClean="0">
                <a:solidFill>
                  <a:srgbClr val="FF0000"/>
                </a:solidFill>
              </a:rPr>
              <a:t>,</a:t>
            </a:r>
            <a:r>
              <a:rPr lang="en-US" altLang="zh-CN" sz="2400" b="1" i="1" dirty="0" smtClean="0">
                <a:solidFill>
                  <a:srgbClr val="0070C0"/>
                </a:solidFill>
              </a:rPr>
              <a:t> on the one hand</a:t>
            </a:r>
            <a:r>
              <a:rPr lang="en-US" altLang="zh-CN" sz="2400" i="1" dirty="0" smtClean="0">
                <a:solidFill>
                  <a:srgbClr val="FF0000"/>
                </a:solidFill>
              </a:rPr>
              <a:t>,</a:t>
            </a:r>
            <a:r>
              <a:rPr lang="en-US" altLang="zh-CN" sz="2400" b="1" i="1" dirty="0" smtClean="0">
                <a:solidFill>
                  <a:srgbClr val="0070C0"/>
                </a:solidFill>
              </a:rPr>
              <a:t> many still stick to the idea that </a:t>
            </a:r>
            <a:r>
              <a:rPr lang="en-US" altLang="zh-CN" sz="2400" i="1" dirty="0" smtClean="0">
                <a:solidFill>
                  <a:srgbClr val="FF0000"/>
                </a:solidFill>
              </a:rPr>
              <a:t>one’s inner quality counts more than outer appearance. </a:t>
            </a:r>
            <a:r>
              <a:rPr lang="en-US" altLang="zh-CN" sz="2400" b="1" i="1" dirty="0" smtClean="0">
                <a:solidFill>
                  <a:srgbClr val="0070C0"/>
                </a:solidFill>
              </a:rPr>
              <a:t>On the other hand</a:t>
            </a:r>
            <a:r>
              <a:rPr lang="en-US" altLang="zh-CN" sz="2400" i="1" dirty="0" smtClean="0">
                <a:solidFill>
                  <a:srgbClr val="FF0000"/>
                </a:solidFill>
              </a:rPr>
              <a:t>, </a:t>
            </a:r>
            <a:r>
              <a:rPr lang="en-US" altLang="zh-CN" sz="2400" b="1" i="1" dirty="0" smtClean="0">
                <a:solidFill>
                  <a:srgbClr val="0070C0"/>
                </a:solidFill>
              </a:rPr>
              <a:t>more and more people think </a:t>
            </a:r>
            <a:r>
              <a:rPr lang="en-US" altLang="zh-CN" sz="2400" i="1" dirty="0" smtClean="0">
                <a:solidFill>
                  <a:srgbClr val="FF0000"/>
                </a:solidFill>
              </a:rPr>
              <a:t>outer appearance is more important.</a:t>
            </a:r>
          </a:p>
        </p:txBody>
      </p:sp>
      <p:pic>
        <p:nvPicPr>
          <p:cNvPr id="12" name="图片 11"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slide(fromBottom)">
                                      <p:cBhvr>
                                        <p:cTn id="12"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grpSp>
        <p:nvGrpSpPr>
          <p:cNvPr id="2" name="组合 26"/>
          <p:cNvGrpSpPr/>
          <p:nvPr/>
        </p:nvGrpSpPr>
        <p:grpSpPr>
          <a:xfrm>
            <a:off x="785786" y="2380584"/>
            <a:ext cx="7072362" cy="476912"/>
            <a:chOff x="857224" y="1500174"/>
            <a:chExt cx="7072362" cy="476912"/>
          </a:xfrm>
        </p:grpSpPr>
        <p:sp>
          <p:nvSpPr>
            <p:cNvPr id="10" name="矩形 9"/>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5</a:t>
              </a:r>
              <a:endParaRPr lang="en-US" altLang="zh-CN" sz="2400" dirty="0" smtClean="0">
                <a:solidFill>
                  <a:schemeClr val="bg1"/>
                </a:solidFill>
              </a:endParaRPr>
            </a:p>
          </p:txBody>
        </p:sp>
        <p:sp>
          <p:nvSpPr>
            <p:cNvPr id="11" name="TextBox 10"/>
            <p:cNvSpPr txBox="1"/>
            <p:nvPr/>
          </p:nvSpPr>
          <p:spPr>
            <a:xfrm>
              <a:off x="1214414" y="1515421"/>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Discuss the questions.</a:t>
              </a:r>
            </a:p>
          </p:txBody>
        </p:sp>
      </p:grpSp>
      <p:sp>
        <p:nvSpPr>
          <p:cNvPr id="7" name="TextBox 6"/>
          <p:cNvSpPr txBox="1"/>
          <p:nvPr/>
        </p:nvSpPr>
        <p:spPr>
          <a:xfrm>
            <a:off x="714348" y="1214422"/>
            <a:ext cx="1890646"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Listening</a:t>
            </a:r>
            <a:endParaRPr lang="zh-CN" altLang="en-US" sz="3200" b="1" u="sng" dirty="0">
              <a:ln>
                <a:solidFill>
                  <a:schemeClr val="accent5"/>
                </a:solidFill>
              </a:ln>
              <a:solidFill>
                <a:schemeClr val="accent5">
                  <a:lumMod val="75000"/>
                </a:schemeClr>
              </a:solidFill>
            </a:endParaRPr>
          </a:p>
        </p:txBody>
      </p:sp>
      <p:grpSp>
        <p:nvGrpSpPr>
          <p:cNvPr id="3" name="组合 12"/>
          <p:cNvGrpSpPr/>
          <p:nvPr/>
        </p:nvGrpSpPr>
        <p:grpSpPr>
          <a:xfrm>
            <a:off x="714348" y="1785926"/>
            <a:ext cx="3929090" cy="553998"/>
            <a:chOff x="714348" y="1857364"/>
            <a:chExt cx="3929090" cy="553998"/>
          </a:xfrm>
        </p:grpSpPr>
        <p:sp>
          <p:nvSpPr>
            <p:cNvPr id="8" name="TextBox 7"/>
            <p:cNvSpPr txBox="1"/>
            <p:nvPr/>
          </p:nvSpPr>
          <p:spPr>
            <a:xfrm>
              <a:off x="714348" y="1857364"/>
              <a:ext cx="3929090" cy="553998"/>
            </a:xfrm>
            <a:prstGeom prst="rect">
              <a:avLst/>
            </a:prstGeom>
            <a:noFill/>
          </p:spPr>
          <p:txBody>
            <a:bodyPr wrap="square" rtlCol="0">
              <a:spAutoFit/>
            </a:bodyPr>
            <a:lstStyle/>
            <a:p>
              <a:r>
                <a:rPr lang="en-US" altLang="zh-CN" sz="3000" b="1" dirty="0" smtClean="0">
                  <a:solidFill>
                    <a:schemeClr val="accent5">
                      <a:lumMod val="75000"/>
                    </a:schemeClr>
                  </a:solidFill>
                </a:rPr>
                <a:t>After</a:t>
              </a:r>
              <a:r>
                <a:rPr lang="en-US" altLang="zh-CN" sz="3000" b="1" dirty="0" smtClean="0"/>
                <a:t>    you listen</a:t>
              </a:r>
              <a:endParaRPr lang="zh-CN" altLang="en-US" sz="3000" b="1" dirty="0"/>
            </a:p>
          </p:txBody>
        </p:sp>
        <p:sp>
          <p:nvSpPr>
            <p:cNvPr id="9" name="直角三角形 8"/>
            <p:cNvSpPr/>
            <p:nvPr/>
          </p:nvSpPr>
          <p:spPr>
            <a:xfrm rot="13554830">
              <a:off x="1655237" y="2081807"/>
              <a:ext cx="144000" cy="144000"/>
            </a:xfrm>
            <a:prstGeom prst="rtTriangle">
              <a:avLst/>
            </a:prstGeom>
            <a:solidFill>
              <a:schemeClr val="accent5">
                <a:lumMod val="7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1142976" y="2857496"/>
            <a:ext cx="6786610" cy="3785652"/>
          </a:xfrm>
          <a:prstGeom prst="rect">
            <a:avLst/>
          </a:prstGeom>
        </p:spPr>
        <p:txBody>
          <a:bodyPr wrap="square">
            <a:spAutoFit/>
          </a:bodyPr>
          <a:lstStyle/>
          <a:p>
            <a:pPr marL="180975" indent="-180975"/>
            <a:r>
              <a:rPr lang="en-US" altLang="zh-CN" sz="2400" dirty="0" smtClean="0"/>
              <a:t>3 Is it wise to judge a person by his / her appearance? How do you understand the proverb “Never judge a book by its cover”?</a:t>
            </a:r>
          </a:p>
          <a:p>
            <a:pPr marL="180975" indent="-180975">
              <a:buClr>
                <a:srgbClr val="FF0000"/>
              </a:buClr>
              <a:buFont typeface="Arial" pitchFamily="34" charset="0"/>
              <a:buChar char="•"/>
            </a:pPr>
            <a:r>
              <a:rPr lang="en-US" altLang="zh-CN" sz="2400" b="1" i="1" dirty="0" smtClean="0">
                <a:solidFill>
                  <a:srgbClr val="0070C0"/>
                </a:solidFill>
              </a:rPr>
              <a:t>I don’t think it is wise to judge a person by his / her appearance because </a:t>
            </a:r>
            <a:r>
              <a:rPr lang="en-US" altLang="zh-CN" sz="2400" i="1" dirty="0" smtClean="0">
                <a:solidFill>
                  <a:srgbClr val="FF0000"/>
                </a:solidFill>
              </a:rPr>
              <a:t>appearance is superficial. Sometimes the appearance of a person may mislead your judgment.</a:t>
            </a:r>
          </a:p>
          <a:p>
            <a:pPr marL="180975" indent="-180975">
              <a:buFont typeface="Arial" pitchFamily="34" charset="0"/>
              <a:buChar char="•"/>
            </a:pPr>
            <a:r>
              <a:rPr lang="en-US" altLang="zh-CN" sz="2400" i="1" dirty="0" smtClean="0">
                <a:solidFill>
                  <a:srgbClr val="FF0000"/>
                </a:solidFill>
              </a:rPr>
              <a:t>The greatness of a book lies in its content instead of its cover. So it is with a person.</a:t>
            </a:r>
          </a:p>
          <a:p>
            <a:pPr marL="180975" indent="-180975"/>
            <a:endParaRPr lang="en-US" altLang="zh-CN" sz="2400" i="1" dirty="0" smtClean="0">
              <a:solidFill>
                <a:srgbClr val="FF0000"/>
              </a:solidFill>
            </a:endParaRPr>
          </a:p>
        </p:txBody>
      </p:sp>
      <p:pic>
        <p:nvPicPr>
          <p:cNvPr id="12" name="图片 11"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slide(fromBottom)">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slide(fromBottom)">
                                      <p:cBhvr>
                                        <p:cTn id="17"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直接连接符 39"/>
          <p:cNvCxnSpPr/>
          <p:nvPr/>
        </p:nvCxnSpPr>
        <p:spPr>
          <a:xfrm>
            <a:off x="0" y="3714752"/>
            <a:ext cx="9144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sp>
        <p:nvSpPr>
          <p:cNvPr id="42" name="圆角矩形 41"/>
          <p:cNvSpPr/>
          <p:nvPr/>
        </p:nvSpPr>
        <p:spPr>
          <a:xfrm>
            <a:off x="642910" y="3000372"/>
            <a:ext cx="2214578" cy="142876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3200" b="1" dirty="0" smtClean="0">
                <a:solidFill>
                  <a:schemeClr val="tx1"/>
                </a:solidFill>
                <a:latin typeface="微软雅黑" panose="020B0503020204020204" pitchFamily="34" charset="-122"/>
                <a:ea typeface="微软雅黑" panose="020B0503020204020204" pitchFamily="34" charset="-122"/>
                <a:hlinkClick r:id="rId2" action="ppaction://hlinksldjump"/>
              </a:rPr>
              <a:t>Sharing</a:t>
            </a:r>
            <a:endParaRPr lang="zh-CN" altLang="en-US" sz="3200" b="1" dirty="0" smtClean="0">
              <a:solidFill>
                <a:schemeClr val="tx1"/>
              </a:solidFill>
              <a:latin typeface="微软雅黑" panose="020B0503020204020204" pitchFamily="34" charset="-122"/>
              <a:ea typeface="微软雅黑" panose="020B0503020204020204" pitchFamily="34" charset="-122"/>
            </a:endParaRPr>
          </a:p>
        </p:txBody>
      </p:sp>
      <p:sp>
        <p:nvSpPr>
          <p:cNvPr id="43" name="圆角矩形 42"/>
          <p:cNvSpPr/>
          <p:nvPr/>
        </p:nvSpPr>
        <p:spPr>
          <a:xfrm>
            <a:off x="3357554" y="3000372"/>
            <a:ext cx="2214578" cy="142876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3200" b="1" dirty="0" smtClean="0">
                <a:solidFill>
                  <a:schemeClr val="tx1"/>
                </a:solidFill>
                <a:latin typeface="微软雅黑" panose="020B0503020204020204" pitchFamily="34" charset="-122"/>
                <a:ea typeface="微软雅黑" panose="020B0503020204020204" pitchFamily="34" charset="-122"/>
                <a:hlinkClick r:id="rId3" action="ppaction://hlinksldjump"/>
              </a:rPr>
              <a:t>Listening</a:t>
            </a:r>
            <a:endParaRPr lang="en-US" altLang="zh-CN" sz="3200" b="1" dirty="0" smtClean="0">
              <a:solidFill>
                <a:schemeClr val="tx1"/>
              </a:solidFill>
              <a:latin typeface="微软雅黑" panose="020B0503020204020204" pitchFamily="34" charset="-122"/>
              <a:ea typeface="微软雅黑" panose="020B0503020204020204" pitchFamily="34" charset="-122"/>
            </a:endParaRPr>
          </a:p>
        </p:txBody>
      </p:sp>
      <p:sp>
        <p:nvSpPr>
          <p:cNvPr id="44" name="圆角矩形 43"/>
          <p:cNvSpPr/>
          <p:nvPr/>
        </p:nvSpPr>
        <p:spPr>
          <a:xfrm>
            <a:off x="6072198" y="3000372"/>
            <a:ext cx="2214607" cy="142876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3200" b="1" dirty="0" smtClean="0">
                <a:solidFill>
                  <a:schemeClr val="tx1"/>
                </a:solidFill>
                <a:latin typeface="微软雅黑" panose="020B0503020204020204" pitchFamily="34" charset="-122"/>
                <a:ea typeface="微软雅黑" panose="020B0503020204020204" pitchFamily="34" charset="-122"/>
                <a:hlinkClick r:id="rId4" action="ppaction://hlinksldjump"/>
              </a:rPr>
              <a:t>Viewing</a:t>
            </a:r>
            <a:endParaRPr lang="zh-CN" altLang="en-US" sz="3200" b="1" dirty="0">
              <a:solidFill>
                <a:schemeClr val="tx1"/>
              </a:solidFill>
              <a:latin typeface="微软雅黑" panose="020B0503020204020204" pitchFamily="34" charset="-122"/>
              <a:ea typeface="微软雅黑" panose="020B0503020204020204" pitchFamily="34" charset="-122"/>
            </a:endParaRPr>
          </a:p>
        </p:txBody>
      </p:sp>
      <p:pic>
        <p:nvPicPr>
          <p:cNvPr id="7" name="图片 6" descr="87699.gif">
            <a:hlinkClick r:id="rId5" action="ppaction://hlinksldjump"/>
          </p:cNvPr>
          <p:cNvPicPr>
            <a:picLocks noChangeAspect="1"/>
          </p:cNvPicPr>
          <p:nvPr/>
        </p:nvPicPr>
        <p:blipFill>
          <a:blip r:embed="rId6"/>
          <a:stretch>
            <a:fillRect/>
          </a:stretch>
        </p:blipFill>
        <p:spPr>
          <a:xfrm>
            <a:off x="8429652" y="6215082"/>
            <a:ext cx="466724" cy="4667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500" fill="hold"/>
                                        <p:tgtEl>
                                          <p:spTgt spid="44"/>
                                        </p:tgtEl>
                                      </p:cBhvr>
                                      <p:by x="130000" y="13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grpSp>
        <p:nvGrpSpPr>
          <p:cNvPr id="2" name="组合 26"/>
          <p:cNvGrpSpPr/>
          <p:nvPr/>
        </p:nvGrpSpPr>
        <p:grpSpPr>
          <a:xfrm>
            <a:off x="785786" y="2380584"/>
            <a:ext cx="8143932" cy="846244"/>
            <a:chOff x="857224" y="1500174"/>
            <a:chExt cx="7072362" cy="846244"/>
          </a:xfrm>
        </p:grpSpPr>
        <p:sp>
          <p:nvSpPr>
            <p:cNvPr id="10" name="矩形 9"/>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1</a:t>
              </a:r>
              <a:endParaRPr lang="en-US" altLang="zh-CN" sz="2400" dirty="0" smtClean="0">
                <a:solidFill>
                  <a:schemeClr val="bg1"/>
                </a:solidFill>
              </a:endParaRPr>
            </a:p>
          </p:txBody>
        </p:sp>
        <p:sp>
          <p:nvSpPr>
            <p:cNvPr id="11" name="TextBox 10"/>
            <p:cNvSpPr txBox="1"/>
            <p:nvPr/>
          </p:nvSpPr>
          <p:spPr>
            <a:xfrm>
              <a:off x="1214414" y="1515421"/>
              <a:ext cx="6715172" cy="830997"/>
            </a:xfrm>
            <a:prstGeom prst="rect">
              <a:avLst/>
            </a:prstGeom>
            <a:noFill/>
          </p:spPr>
          <p:txBody>
            <a:bodyPr wrap="square" rtlCol="0">
              <a:spAutoFit/>
            </a:bodyPr>
            <a:lstStyle/>
            <a:p>
              <a:r>
                <a:rPr lang="en-US" altLang="zh-CN" sz="2400" dirty="0" smtClean="0">
                  <a:latin typeface="Arial" pitchFamily="34" charset="0"/>
                  <a:cs typeface="Arial" pitchFamily="34" charset="0"/>
                </a:rPr>
                <a:t>Read the program information and answer the questions.</a:t>
              </a:r>
            </a:p>
          </p:txBody>
        </p:sp>
      </p:grpSp>
      <p:sp>
        <p:nvSpPr>
          <p:cNvPr id="7" name="TextBox 6"/>
          <p:cNvSpPr txBox="1"/>
          <p:nvPr/>
        </p:nvSpPr>
        <p:spPr>
          <a:xfrm>
            <a:off x="714348" y="1214422"/>
            <a:ext cx="1727717"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Viewing</a:t>
            </a:r>
            <a:endParaRPr lang="zh-CN" altLang="en-US" sz="3200" b="1" u="sng" dirty="0">
              <a:ln>
                <a:solidFill>
                  <a:schemeClr val="accent5"/>
                </a:solidFill>
              </a:ln>
              <a:solidFill>
                <a:schemeClr val="accent5">
                  <a:lumMod val="75000"/>
                </a:schemeClr>
              </a:solidFill>
            </a:endParaRPr>
          </a:p>
        </p:txBody>
      </p:sp>
      <p:grpSp>
        <p:nvGrpSpPr>
          <p:cNvPr id="3" name="组合 12"/>
          <p:cNvGrpSpPr/>
          <p:nvPr/>
        </p:nvGrpSpPr>
        <p:grpSpPr>
          <a:xfrm>
            <a:off x="714348" y="1785926"/>
            <a:ext cx="3929090" cy="553998"/>
            <a:chOff x="714348" y="1857364"/>
            <a:chExt cx="3929090" cy="553998"/>
          </a:xfrm>
        </p:grpSpPr>
        <p:sp>
          <p:nvSpPr>
            <p:cNvPr id="8" name="TextBox 7"/>
            <p:cNvSpPr txBox="1"/>
            <p:nvPr/>
          </p:nvSpPr>
          <p:spPr>
            <a:xfrm>
              <a:off x="714348" y="1857364"/>
              <a:ext cx="3929090" cy="553998"/>
            </a:xfrm>
            <a:prstGeom prst="rect">
              <a:avLst/>
            </a:prstGeom>
            <a:noFill/>
          </p:spPr>
          <p:txBody>
            <a:bodyPr wrap="square" rtlCol="0">
              <a:spAutoFit/>
            </a:bodyPr>
            <a:lstStyle/>
            <a:p>
              <a:r>
                <a:rPr lang="en-US" altLang="zh-CN" sz="3000" b="1" dirty="0" smtClean="0">
                  <a:solidFill>
                    <a:schemeClr val="accent5">
                      <a:lumMod val="75000"/>
                    </a:schemeClr>
                  </a:solidFill>
                </a:rPr>
                <a:t>BEFORE</a:t>
              </a:r>
              <a:r>
                <a:rPr lang="en-US" altLang="zh-CN" sz="3000" b="1" dirty="0" smtClean="0"/>
                <a:t>    you view</a:t>
              </a:r>
              <a:endParaRPr lang="zh-CN" altLang="en-US" sz="3000" b="1" dirty="0"/>
            </a:p>
          </p:txBody>
        </p:sp>
        <p:sp>
          <p:nvSpPr>
            <p:cNvPr id="9" name="直角三角形 8"/>
            <p:cNvSpPr/>
            <p:nvPr/>
          </p:nvSpPr>
          <p:spPr>
            <a:xfrm rot="13554830">
              <a:off x="2077669" y="2081807"/>
              <a:ext cx="144000" cy="144000"/>
            </a:xfrm>
            <a:prstGeom prst="rtTriangle">
              <a:avLst/>
            </a:prstGeom>
            <a:solidFill>
              <a:schemeClr val="accent5">
                <a:lumMod val="7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1142976" y="3214686"/>
            <a:ext cx="5500726" cy="3416320"/>
          </a:xfrm>
          <a:prstGeom prst="rect">
            <a:avLst/>
          </a:prstGeom>
        </p:spPr>
        <p:txBody>
          <a:bodyPr wrap="square">
            <a:spAutoFit/>
          </a:bodyPr>
          <a:lstStyle/>
          <a:p>
            <a:pPr marL="180975" indent="-180975"/>
            <a:r>
              <a:rPr lang="en-US" altLang="zh-CN" sz="2400" dirty="0" smtClean="0"/>
              <a:t>1 What is </a:t>
            </a:r>
            <a:r>
              <a:rPr lang="en-US" altLang="zh-CN" sz="2400" dirty="0" err="1" smtClean="0"/>
              <a:t>Bestival</a:t>
            </a:r>
            <a:r>
              <a:rPr lang="en-US" altLang="zh-CN" sz="2400" dirty="0" smtClean="0"/>
              <a:t>?</a:t>
            </a:r>
          </a:p>
          <a:p>
            <a:pPr marL="180975" indent="-180975"/>
            <a:r>
              <a:rPr lang="en-US" altLang="zh-CN" sz="2400" dirty="0" smtClean="0"/>
              <a:t>   </a:t>
            </a:r>
            <a:r>
              <a:rPr lang="en-US" altLang="zh-CN" sz="2400" i="1" dirty="0" smtClean="0">
                <a:solidFill>
                  <a:srgbClr val="FF0000"/>
                </a:solidFill>
              </a:rPr>
              <a:t>A music festival</a:t>
            </a:r>
            <a:endParaRPr lang="en-US" altLang="zh-CN" sz="2400" dirty="0" smtClean="0"/>
          </a:p>
          <a:p>
            <a:pPr marL="180975" indent="-180975"/>
            <a:r>
              <a:rPr lang="en-US" altLang="zh-CN" sz="2400" dirty="0" smtClean="0"/>
              <a:t>2 When and where is it held?</a:t>
            </a:r>
          </a:p>
          <a:p>
            <a:pPr marL="180975" indent="-180975"/>
            <a:r>
              <a:rPr lang="en-US" altLang="zh-CN" sz="2400" dirty="0" smtClean="0"/>
              <a:t>   </a:t>
            </a:r>
            <a:r>
              <a:rPr lang="en-US" altLang="zh-CN" sz="2400" i="1" dirty="0" smtClean="0">
                <a:solidFill>
                  <a:srgbClr val="FF0000"/>
                </a:solidFill>
              </a:rPr>
              <a:t>It is held in the Isle of Wight every September.</a:t>
            </a:r>
          </a:p>
          <a:p>
            <a:pPr marL="180975" indent="-180975"/>
            <a:r>
              <a:rPr lang="en-US" altLang="zh-CN" sz="2400" dirty="0" smtClean="0"/>
              <a:t>3 What do you think people do at </a:t>
            </a:r>
            <a:r>
              <a:rPr lang="en-US" altLang="zh-CN" sz="2400" dirty="0" err="1" smtClean="0"/>
              <a:t>Bestival</a:t>
            </a:r>
            <a:r>
              <a:rPr lang="en-US" altLang="zh-CN" sz="2400" dirty="0" smtClean="0"/>
              <a:t>?</a:t>
            </a:r>
          </a:p>
          <a:p>
            <a:pPr marL="180975" indent="-180975"/>
            <a:r>
              <a:rPr lang="en-US" altLang="zh-CN" sz="2400" i="1" dirty="0" smtClean="0">
                <a:solidFill>
                  <a:srgbClr val="FF0000"/>
                </a:solidFill>
              </a:rPr>
              <a:t>   I think people can enjoy the music at the festival and have fun with their families and friends.</a:t>
            </a:r>
          </a:p>
        </p:txBody>
      </p:sp>
      <p:pic>
        <p:nvPicPr>
          <p:cNvPr id="12" name="图片 11" descr="220535.56923523_290X440X4.jpg"/>
          <p:cNvPicPr>
            <a:picLocks noChangeAspect="1"/>
          </p:cNvPicPr>
          <p:nvPr/>
        </p:nvPicPr>
        <p:blipFill>
          <a:blip r:embed="rId2" cstate="print"/>
          <a:stretch>
            <a:fillRect/>
          </a:stretch>
        </p:blipFill>
        <p:spPr>
          <a:xfrm>
            <a:off x="6643702" y="3126544"/>
            <a:ext cx="2006534" cy="2874224"/>
          </a:xfrm>
          <a:prstGeom prst="rect">
            <a:avLst/>
          </a:prstGeom>
          <a:ln w="88900" cap="sq" cmpd="thickThin">
            <a:solidFill>
              <a:srgbClr val="000000"/>
            </a:solidFill>
            <a:prstDash val="solid"/>
            <a:miter lim="800000"/>
          </a:ln>
          <a:effectLst>
            <a:innerShdw blurRad="76200">
              <a:srgbClr val="000000"/>
            </a:innerShdw>
          </a:effectLst>
        </p:spPr>
      </p:pic>
      <p:pic>
        <p:nvPicPr>
          <p:cNvPr id="14" name="图片 13" descr="87699.gif">
            <a:hlinkClick r:id="rId3" action="ppaction://hlinksldjump"/>
          </p:cNvPr>
          <p:cNvPicPr>
            <a:picLocks noChangeAspect="1"/>
          </p:cNvPicPr>
          <p:nvPr/>
        </p:nvPicPr>
        <p:blipFill>
          <a:blip r:embed="rId4"/>
          <a:stretch>
            <a:fillRect/>
          </a:stretch>
        </p:blipFill>
        <p:spPr>
          <a:xfrm>
            <a:off x="8429652" y="6215082"/>
            <a:ext cx="466724" cy="4667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500"/>
                                        <p:tgtEl>
                                          <p:spTgt spid="1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animEffect transition="in" filter="fade">
                                      <p:cBhvr>
                                        <p:cTn id="15" dur="500"/>
                                        <p:tgtEl>
                                          <p:spTgt spid="1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xEl>
                                              <p:pRg st="4" end="4"/>
                                            </p:txEl>
                                          </p:spTgt>
                                        </p:tgtEl>
                                        <p:attrNameLst>
                                          <p:attrName>style.visibility</p:attrName>
                                        </p:attrNameLst>
                                      </p:cBhvr>
                                      <p:to>
                                        <p:strVal val="visible"/>
                                      </p:to>
                                    </p:set>
                                    <p:animEffect transition="in" filter="fade">
                                      <p:cBhvr>
                                        <p:cTn id="18" dur="500"/>
                                        <p:tgtEl>
                                          <p:spTgt spid="13">
                                            <p:txEl>
                                              <p:pRg st="4" end="4"/>
                                            </p:txEl>
                                          </p:spTgt>
                                        </p:tgtEl>
                                      </p:cBhvr>
                                    </p:animEffect>
                                  </p:childTnLst>
                                </p:cTn>
                              </p:par>
                            </p:childTnLst>
                          </p:cTn>
                        </p:par>
                        <p:par>
                          <p:cTn id="19" fill="hold">
                            <p:stCondLst>
                              <p:cond delay="500"/>
                            </p:stCondLst>
                            <p:childTnLst>
                              <p:par>
                                <p:cTn id="20" presetID="9" presetClass="entr" presetSubtype="0"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13">
                                            <p:txEl>
                                              <p:pRg st="1" end="1"/>
                                            </p:txEl>
                                          </p:spTgt>
                                        </p:tgtEl>
                                        <p:attrNameLst>
                                          <p:attrName>style.visibility</p:attrName>
                                        </p:attrNameLst>
                                      </p:cBhvr>
                                      <p:to>
                                        <p:strVal val="visible"/>
                                      </p:to>
                                    </p:set>
                                    <p:animEffect transition="in" filter="slide(fromBottom)">
                                      <p:cBhvr>
                                        <p:cTn id="27" dur="500"/>
                                        <p:tgtEl>
                                          <p:spTgt spid="1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13">
                                            <p:txEl>
                                              <p:pRg st="3" end="3"/>
                                            </p:txEl>
                                          </p:spTgt>
                                        </p:tgtEl>
                                        <p:attrNameLst>
                                          <p:attrName>style.visibility</p:attrName>
                                        </p:attrNameLst>
                                      </p:cBhvr>
                                      <p:to>
                                        <p:strVal val="visible"/>
                                      </p:to>
                                    </p:set>
                                    <p:animEffect transition="in" filter="slide(fromBottom)">
                                      <p:cBhvr>
                                        <p:cTn id="32" dur="500"/>
                                        <p:tgtEl>
                                          <p:spTgt spid="1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13">
                                            <p:txEl>
                                              <p:pRg st="5" end="5"/>
                                            </p:txEl>
                                          </p:spTgt>
                                        </p:tgtEl>
                                        <p:attrNameLst>
                                          <p:attrName>style.visibility</p:attrName>
                                        </p:attrNameLst>
                                      </p:cBhvr>
                                      <p:to>
                                        <p:strVal val="visible"/>
                                      </p:to>
                                    </p:set>
                                    <p:animEffect transition="in" filter="slide(fromBottom)">
                                      <p:cBhvr>
                                        <p:cTn id="37" dur="500"/>
                                        <p:tgtEl>
                                          <p:spTgt spid="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grpSp>
        <p:nvGrpSpPr>
          <p:cNvPr id="2" name="组合 26"/>
          <p:cNvGrpSpPr/>
          <p:nvPr/>
        </p:nvGrpSpPr>
        <p:grpSpPr>
          <a:xfrm>
            <a:off x="857224" y="2380584"/>
            <a:ext cx="7072362" cy="846244"/>
            <a:chOff x="857224" y="1500174"/>
            <a:chExt cx="7072362" cy="846244"/>
          </a:xfrm>
        </p:grpSpPr>
        <p:sp>
          <p:nvSpPr>
            <p:cNvPr id="10" name="矩形 9"/>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2</a:t>
              </a:r>
              <a:endParaRPr lang="en-US" altLang="zh-CN" sz="2400" dirty="0" smtClean="0">
                <a:solidFill>
                  <a:schemeClr val="bg1"/>
                </a:solidFill>
              </a:endParaRPr>
            </a:p>
          </p:txBody>
        </p:sp>
        <p:sp>
          <p:nvSpPr>
            <p:cNvPr id="11" name="TextBox 10"/>
            <p:cNvSpPr txBox="1"/>
            <p:nvPr/>
          </p:nvSpPr>
          <p:spPr>
            <a:xfrm>
              <a:off x="1214414" y="1515421"/>
              <a:ext cx="6715172" cy="830997"/>
            </a:xfrm>
            <a:prstGeom prst="rect">
              <a:avLst/>
            </a:prstGeom>
            <a:noFill/>
          </p:spPr>
          <p:txBody>
            <a:bodyPr wrap="square" rtlCol="0">
              <a:spAutoFit/>
            </a:bodyPr>
            <a:lstStyle/>
            <a:p>
              <a:r>
                <a:rPr lang="en-US" altLang="zh-CN" sz="2400" dirty="0" smtClean="0">
                  <a:latin typeface="Arial" pitchFamily="34" charset="0"/>
                  <a:cs typeface="Arial" pitchFamily="34" charset="0"/>
                </a:rPr>
                <a:t>Watch the video clip and check the reasons mentioned.</a:t>
              </a:r>
            </a:p>
          </p:txBody>
        </p:sp>
      </p:grpSp>
      <p:sp>
        <p:nvSpPr>
          <p:cNvPr id="7" name="TextBox 6"/>
          <p:cNvSpPr txBox="1"/>
          <p:nvPr/>
        </p:nvSpPr>
        <p:spPr>
          <a:xfrm>
            <a:off x="714348" y="1214422"/>
            <a:ext cx="1727717"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Viewing</a:t>
            </a:r>
            <a:endParaRPr lang="zh-CN" altLang="en-US" sz="3200" b="1" u="sng" dirty="0">
              <a:ln>
                <a:solidFill>
                  <a:schemeClr val="accent5"/>
                </a:solidFill>
              </a:ln>
              <a:solidFill>
                <a:schemeClr val="accent5">
                  <a:lumMod val="75000"/>
                </a:schemeClr>
              </a:solidFill>
            </a:endParaRPr>
          </a:p>
        </p:txBody>
      </p:sp>
      <p:grpSp>
        <p:nvGrpSpPr>
          <p:cNvPr id="3" name="组合 12"/>
          <p:cNvGrpSpPr/>
          <p:nvPr/>
        </p:nvGrpSpPr>
        <p:grpSpPr>
          <a:xfrm>
            <a:off x="714348" y="1785926"/>
            <a:ext cx="3929090" cy="553998"/>
            <a:chOff x="714348" y="1857364"/>
            <a:chExt cx="3929090" cy="553998"/>
          </a:xfrm>
        </p:grpSpPr>
        <p:sp>
          <p:nvSpPr>
            <p:cNvPr id="8" name="TextBox 7"/>
            <p:cNvSpPr txBox="1"/>
            <p:nvPr/>
          </p:nvSpPr>
          <p:spPr>
            <a:xfrm>
              <a:off x="714348" y="1857364"/>
              <a:ext cx="3929090" cy="553998"/>
            </a:xfrm>
            <a:prstGeom prst="rect">
              <a:avLst/>
            </a:prstGeom>
            <a:noFill/>
          </p:spPr>
          <p:txBody>
            <a:bodyPr wrap="square" rtlCol="0">
              <a:spAutoFit/>
            </a:bodyPr>
            <a:lstStyle/>
            <a:p>
              <a:r>
                <a:rPr lang="en-US" altLang="zh-CN" sz="3000" b="1" dirty="0" smtClean="0">
                  <a:solidFill>
                    <a:schemeClr val="accent5">
                      <a:lumMod val="75000"/>
                    </a:schemeClr>
                  </a:solidFill>
                </a:rPr>
                <a:t>WHILE</a:t>
              </a:r>
              <a:r>
                <a:rPr lang="en-US" altLang="zh-CN" sz="3000" b="1" dirty="0" smtClean="0"/>
                <a:t>    you view</a:t>
              </a:r>
              <a:endParaRPr lang="zh-CN" altLang="en-US" sz="3000" b="1" dirty="0"/>
            </a:p>
          </p:txBody>
        </p:sp>
        <p:sp>
          <p:nvSpPr>
            <p:cNvPr id="9" name="直角三角形 8"/>
            <p:cNvSpPr/>
            <p:nvPr/>
          </p:nvSpPr>
          <p:spPr>
            <a:xfrm rot="13554830">
              <a:off x="1897859" y="2081807"/>
              <a:ext cx="144000" cy="144000"/>
            </a:xfrm>
            <a:prstGeom prst="rtTriangle">
              <a:avLst/>
            </a:prstGeom>
            <a:solidFill>
              <a:schemeClr val="accent5">
                <a:lumMod val="7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图片 14" descr="TamaraRojoDianaActeon5.jpg"/>
          <p:cNvPicPr>
            <a:picLocks noChangeAspect="1"/>
          </p:cNvPicPr>
          <p:nvPr/>
        </p:nvPicPr>
        <p:blipFill>
          <a:blip r:embed="rId2"/>
          <a:stretch>
            <a:fillRect/>
          </a:stretch>
        </p:blipFill>
        <p:spPr>
          <a:xfrm>
            <a:off x="2928926" y="3429000"/>
            <a:ext cx="5000660" cy="312137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6" name="TextBox 15"/>
          <p:cNvSpPr txBox="1"/>
          <p:nvPr/>
        </p:nvSpPr>
        <p:spPr>
          <a:xfrm>
            <a:off x="1285852" y="3429000"/>
            <a:ext cx="942887" cy="738664"/>
          </a:xfrm>
          <a:prstGeom prst="rect">
            <a:avLst/>
          </a:prstGeom>
          <a:noFill/>
        </p:spPr>
        <p:txBody>
          <a:bodyPr wrap="none" rtlCol="0">
            <a:spAutoFit/>
          </a:bodyPr>
          <a:lstStyle/>
          <a:p>
            <a:r>
              <a:rPr lang="en-US" altLang="zh-CN" sz="2400" i="1" dirty="0" smtClean="0">
                <a:solidFill>
                  <a:srgbClr val="FF0000"/>
                </a:solidFill>
              </a:rPr>
              <a:t>2, 4, 6</a:t>
            </a:r>
          </a:p>
          <a:p>
            <a:endParaRPr lang="zh-CN" altLang="en-US" dirty="0"/>
          </a:p>
        </p:txBody>
      </p:sp>
      <p:pic>
        <p:nvPicPr>
          <p:cNvPr id="12" name="图片 11" descr="87699.gif">
            <a:hlinkClick r:id="rId3" action="ppaction://hlinksldjump"/>
          </p:cNvPr>
          <p:cNvPicPr>
            <a:picLocks noChangeAspect="1"/>
          </p:cNvPicPr>
          <p:nvPr/>
        </p:nvPicPr>
        <p:blipFill>
          <a:blip r:embed="rId4"/>
          <a:stretch>
            <a:fillRect/>
          </a:stretch>
        </p:blipFill>
        <p:spPr>
          <a:xfrm>
            <a:off x="8429652" y="6215082"/>
            <a:ext cx="466724" cy="4667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slide(fromBottom)">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87699.gif">
            <a:hlinkClick r:id="rId2" action="ppaction://hlinksldjump"/>
          </p:cNvPr>
          <p:cNvPicPr>
            <a:picLocks noChangeAspect="1"/>
          </p:cNvPicPr>
          <p:nvPr/>
        </p:nvPicPr>
        <p:blipFill>
          <a:blip r:embed="rId3"/>
          <a:stretch>
            <a:fillRect/>
          </a:stretch>
        </p:blipFill>
        <p:spPr>
          <a:xfrm>
            <a:off x="8534432" y="6248424"/>
            <a:ext cx="466724" cy="466724"/>
          </a:xfrm>
          <a:prstGeom prst="rect">
            <a:avLst/>
          </a:prstGeom>
        </p:spPr>
      </p:pic>
      <p:graphicFrame>
        <p:nvGraphicFramePr>
          <p:cNvPr id="8" name="表格 7"/>
          <p:cNvGraphicFramePr>
            <a:graphicFrameLocks noGrp="1"/>
          </p:cNvGraphicFramePr>
          <p:nvPr/>
        </p:nvGraphicFramePr>
        <p:xfrm>
          <a:off x="714348" y="1928802"/>
          <a:ext cx="8072494" cy="4511040"/>
        </p:xfrm>
        <a:graphic>
          <a:graphicData uri="http://schemas.openxmlformats.org/drawingml/2006/table">
            <a:tbl>
              <a:tblPr firstRow="1" bandRow="1">
                <a:tableStyleId>{17292A2E-F333-43FB-9621-5CBBE7FDCDCB}</a:tableStyleId>
              </a:tblPr>
              <a:tblGrid>
                <a:gridCol w="3742702"/>
                <a:gridCol w="4329792"/>
              </a:tblGrid>
              <a:tr h="385762">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1" kern="1200" dirty="0" smtClean="0"/>
                        <a:t>Additional Notes</a:t>
                      </a:r>
                      <a:endParaRPr lang="en-US" altLang="zh-CN" sz="2000" b="0" i="1" kern="1200" dirty="0" smtClean="0">
                        <a:solidFill>
                          <a:schemeClr val="bg1"/>
                        </a:solidFill>
                        <a:latin typeface="+mn-lt"/>
                        <a:ea typeface="+mn-ea"/>
                        <a:cs typeface="+mn-cs"/>
                      </a:endParaRP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000" b="0" i="1" kern="1200" dirty="0" smtClean="0">
                        <a:solidFill>
                          <a:schemeClr val="bg1"/>
                        </a:solidFill>
                        <a:latin typeface="+mn-lt"/>
                        <a:ea typeface="+mn-ea"/>
                        <a:cs typeface="+mn-cs"/>
                      </a:endParaRPr>
                    </a:p>
                  </a:txBody>
                  <a:tcPr/>
                </a:tc>
              </a:tr>
              <a:tr h="370840">
                <a:tc>
                  <a:txBody>
                    <a:bodyPr/>
                    <a:lstStyle/>
                    <a:p>
                      <a:r>
                        <a:rPr lang="en-US" altLang="zh-CN" sz="2400" b="1" dirty="0" smtClean="0"/>
                        <a:t>the Isle of</a:t>
                      </a:r>
                      <a:r>
                        <a:rPr lang="en-US" altLang="zh-CN" sz="2400" b="1" baseline="0" dirty="0" smtClean="0"/>
                        <a:t> Wight</a:t>
                      </a:r>
                      <a:endParaRPr lang="en-US" altLang="zh-CN" sz="2800" b="1" dirty="0" smtClean="0"/>
                    </a:p>
                    <a:p>
                      <a:r>
                        <a:rPr lang="en-US" altLang="zh-CN" sz="2000" dirty="0" smtClean="0"/>
                        <a:t>a small island off the south</a:t>
                      </a:r>
                    </a:p>
                    <a:p>
                      <a:r>
                        <a:rPr lang="en-US" altLang="zh-CN" sz="2000" dirty="0" smtClean="0"/>
                        <a:t>coast of England. The island has a maritime ( </a:t>
                      </a:r>
                      <a:r>
                        <a:rPr lang="zh-CN" altLang="en-US" sz="2000" dirty="0" smtClean="0"/>
                        <a:t>海事的</a:t>
                      </a:r>
                      <a:r>
                        <a:rPr lang="en-US" altLang="zh-CN" sz="2000" dirty="0" smtClean="0"/>
                        <a:t>) and industrial, and the testing and development of</a:t>
                      </a:r>
                      <a:r>
                        <a:rPr lang="en-US" altLang="zh-CN" sz="2000" baseline="0" dirty="0" smtClean="0"/>
                        <a:t> </a:t>
                      </a:r>
                      <a:r>
                        <a:rPr lang="en-US" altLang="zh-CN" sz="2000" dirty="0" smtClean="0"/>
                        <a:t>Britain’s space rockets. It has many traditional tourist</a:t>
                      </a:r>
                      <a:r>
                        <a:rPr lang="en-US" altLang="zh-CN" sz="2000" baseline="0" dirty="0" smtClean="0"/>
                        <a:t> </a:t>
                      </a:r>
                      <a:r>
                        <a:rPr lang="en-US" altLang="zh-CN" sz="2000" dirty="0" smtClean="0"/>
                        <a:t>attractions, and because of its attractive scenery,</a:t>
                      </a:r>
                      <a:r>
                        <a:rPr lang="en-US" altLang="zh-CN" sz="2000" baseline="0" dirty="0" smtClean="0"/>
                        <a:t> </a:t>
                      </a:r>
                      <a:r>
                        <a:rPr lang="en-US" altLang="zh-CN" sz="2000" dirty="0" smtClean="0"/>
                        <a:t>many annual festivals, such as</a:t>
                      </a:r>
                      <a:r>
                        <a:rPr lang="en-US" altLang="zh-CN" sz="2000" baseline="0" dirty="0" smtClean="0"/>
                        <a:t> </a:t>
                      </a:r>
                      <a:r>
                        <a:rPr lang="en-US" altLang="zh-CN" sz="2000" dirty="0" err="1" smtClean="0"/>
                        <a:t>Bestival</a:t>
                      </a:r>
                      <a:r>
                        <a:rPr lang="en-US" altLang="zh-CN" sz="2000" dirty="0" smtClean="0"/>
                        <a:t>, the Isle of</a:t>
                      </a:r>
                      <a:r>
                        <a:rPr lang="en-US" altLang="zh-CN" sz="2000" baseline="0" dirty="0" smtClean="0"/>
                        <a:t> </a:t>
                      </a:r>
                      <a:r>
                        <a:rPr lang="en-US" altLang="zh-CN" sz="2000" dirty="0" smtClean="0"/>
                        <a:t>Wight</a:t>
                      </a:r>
                      <a:r>
                        <a:rPr lang="en-US" altLang="zh-CN" sz="2000" baseline="0" dirty="0" smtClean="0"/>
                        <a:t> </a:t>
                      </a:r>
                      <a:r>
                        <a:rPr lang="en-US" altLang="zh-CN" sz="2000" dirty="0" smtClean="0"/>
                        <a:t>Festival, and the Isle of Wight International</a:t>
                      </a:r>
                      <a:r>
                        <a:rPr lang="en-US" altLang="zh-CN" sz="2000" baseline="0" dirty="0" smtClean="0"/>
                        <a:t> </a:t>
                      </a:r>
                      <a:r>
                        <a:rPr lang="en-US" altLang="zh-CN" sz="2000" dirty="0" smtClean="0"/>
                        <a:t>Jazz Festival are held there.</a:t>
                      </a:r>
                    </a:p>
                  </a:txBody>
                  <a:tcPr/>
                </a:tc>
                <a:tc>
                  <a:txBody>
                    <a:bodyPr/>
                    <a:lstStyle/>
                    <a:p>
                      <a:endParaRPr lang="en-US" altLang="zh-CN" sz="2000" dirty="0" smtClean="0"/>
                    </a:p>
                  </a:txBody>
                  <a:tcPr/>
                </a:tc>
              </a:tr>
            </a:tbl>
          </a:graphicData>
        </a:graphic>
      </p:graphicFrame>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sp>
        <p:nvSpPr>
          <p:cNvPr id="7" name="TextBox 6"/>
          <p:cNvSpPr txBox="1"/>
          <p:nvPr/>
        </p:nvSpPr>
        <p:spPr>
          <a:xfrm>
            <a:off x="714348" y="1214422"/>
            <a:ext cx="1727717"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Viewing</a:t>
            </a:r>
            <a:endParaRPr lang="zh-CN" altLang="en-US" sz="3200" b="1" u="sng" dirty="0">
              <a:ln>
                <a:solidFill>
                  <a:schemeClr val="accent5"/>
                </a:solidFill>
              </a:ln>
              <a:solidFill>
                <a:schemeClr val="accent5">
                  <a:lumMod val="75000"/>
                </a:schemeClr>
              </a:solidFill>
            </a:endParaRPr>
          </a:p>
        </p:txBody>
      </p:sp>
      <p:pic>
        <p:nvPicPr>
          <p:cNvPr id="15" name="图片 14" descr="TamaraRojoDianaActeon5.jpg"/>
          <p:cNvPicPr>
            <a:picLocks noChangeAspect="1"/>
          </p:cNvPicPr>
          <p:nvPr/>
        </p:nvPicPr>
        <p:blipFill>
          <a:blip r:embed="rId4"/>
          <a:stretch>
            <a:fillRect/>
          </a:stretch>
        </p:blipFill>
        <p:spPr>
          <a:xfrm>
            <a:off x="4429124" y="2643182"/>
            <a:ext cx="4284661" cy="32134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dissolve">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sp>
        <p:nvSpPr>
          <p:cNvPr id="7" name="TextBox 6"/>
          <p:cNvSpPr txBox="1"/>
          <p:nvPr/>
        </p:nvSpPr>
        <p:spPr>
          <a:xfrm>
            <a:off x="714348" y="1214422"/>
            <a:ext cx="1727717"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Viewing</a:t>
            </a:r>
            <a:endParaRPr lang="zh-CN" altLang="en-US" sz="3200" b="1" u="sng" dirty="0">
              <a:ln>
                <a:solidFill>
                  <a:schemeClr val="accent5"/>
                </a:solidFill>
              </a:ln>
              <a:solidFill>
                <a:schemeClr val="accent5">
                  <a:lumMod val="75000"/>
                </a:schemeClr>
              </a:solidFill>
            </a:endParaRPr>
          </a:p>
        </p:txBody>
      </p:sp>
      <p:grpSp>
        <p:nvGrpSpPr>
          <p:cNvPr id="8" name="组合 26"/>
          <p:cNvGrpSpPr/>
          <p:nvPr/>
        </p:nvGrpSpPr>
        <p:grpSpPr>
          <a:xfrm>
            <a:off x="785786" y="2380584"/>
            <a:ext cx="7072362" cy="476912"/>
            <a:chOff x="857224" y="1500174"/>
            <a:chExt cx="7072362" cy="476912"/>
          </a:xfrm>
        </p:grpSpPr>
        <p:sp>
          <p:nvSpPr>
            <p:cNvPr id="9" name="矩形 8"/>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3</a:t>
              </a:r>
              <a:endParaRPr lang="en-US" altLang="zh-CN" sz="2400" dirty="0" smtClean="0">
                <a:solidFill>
                  <a:schemeClr val="bg1"/>
                </a:solidFill>
              </a:endParaRPr>
            </a:p>
          </p:txBody>
        </p:sp>
        <p:sp>
          <p:nvSpPr>
            <p:cNvPr id="10" name="TextBox 9"/>
            <p:cNvSpPr txBox="1"/>
            <p:nvPr/>
          </p:nvSpPr>
          <p:spPr>
            <a:xfrm>
              <a:off x="1214414" y="1515421"/>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Watch the video clip again and fill in the blanks.</a:t>
              </a:r>
            </a:p>
          </p:txBody>
        </p:sp>
      </p:grpSp>
      <p:grpSp>
        <p:nvGrpSpPr>
          <p:cNvPr id="11" name="组合 12"/>
          <p:cNvGrpSpPr/>
          <p:nvPr/>
        </p:nvGrpSpPr>
        <p:grpSpPr>
          <a:xfrm>
            <a:off x="714348" y="1785926"/>
            <a:ext cx="3929090" cy="553998"/>
            <a:chOff x="714348" y="1857364"/>
            <a:chExt cx="3929090" cy="553998"/>
          </a:xfrm>
        </p:grpSpPr>
        <p:sp>
          <p:nvSpPr>
            <p:cNvPr id="14" name="TextBox 13"/>
            <p:cNvSpPr txBox="1"/>
            <p:nvPr/>
          </p:nvSpPr>
          <p:spPr>
            <a:xfrm>
              <a:off x="714348" y="1857364"/>
              <a:ext cx="3929090" cy="553998"/>
            </a:xfrm>
            <a:prstGeom prst="rect">
              <a:avLst/>
            </a:prstGeom>
            <a:noFill/>
          </p:spPr>
          <p:txBody>
            <a:bodyPr wrap="square" rtlCol="0">
              <a:spAutoFit/>
            </a:bodyPr>
            <a:lstStyle/>
            <a:p>
              <a:r>
                <a:rPr lang="en-US" altLang="zh-CN" sz="3000" b="1" dirty="0" smtClean="0">
                  <a:solidFill>
                    <a:schemeClr val="accent5">
                      <a:lumMod val="75000"/>
                    </a:schemeClr>
                  </a:solidFill>
                </a:rPr>
                <a:t>WHILE</a:t>
              </a:r>
              <a:r>
                <a:rPr lang="en-US" altLang="zh-CN" sz="3000" b="1" dirty="0" smtClean="0"/>
                <a:t>    you view</a:t>
              </a:r>
              <a:endParaRPr lang="zh-CN" altLang="en-US" sz="3000" b="1" dirty="0"/>
            </a:p>
          </p:txBody>
        </p:sp>
        <p:sp>
          <p:nvSpPr>
            <p:cNvPr id="16" name="直角三角形 15"/>
            <p:cNvSpPr/>
            <p:nvPr/>
          </p:nvSpPr>
          <p:spPr>
            <a:xfrm rot="13554830">
              <a:off x="1897859" y="2081807"/>
              <a:ext cx="144000" cy="144000"/>
            </a:xfrm>
            <a:prstGeom prst="rtTriangle">
              <a:avLst/>
            </a:prstGeom>
            <a:solidFill>
              <a:schemeClr val="accent5">
                <a:lumMod val="7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图片 16" descr="36e94ceeec9cba3646697c2864691e88.jpg"/>
          <p:cNvPicPr>
            <a:picLocks noChangeAspect="1"/>
          </p:cNvPicPr>
          <p:nvPr/>
        </p:nvPicPr>
        <p:blipFill>
          <a:blip r:embed="rId2"/>
          <a:stretch>
            <a:fillRect/>
          </a:stretch>
        </p:blipFill>
        <p:spPr>
          <a:xfrm>
            <a:off x="4000496" y="3000372"/>
            <a:ext cx="4286280" cy="2857520"/>
          </a:xfrm>
          <a:prstGeom prst="rect">
            <a:avLst/>
          </a:prstGeom>
          <a:ln>
            <a:noFill/>
          </a:ln>
          <a:effectLst>
            <a:outerShdw blurRad="292100" dist="139700" dir="2700000" algn="tl" rotWithShape="0">
              <a:srgbClr val="333333">
                <a:alpha val="65000"/>
              </a:srgbClr>
            </a:outerShdw>
          </a:effectLst>
        </p:spPr>
      </p:pic>
      <p:sp>
        <p:nvSpPr>
          <p:cNvPr id="18" name="矩形 17"/>
          <p:cNvSpPr/>
          <p:nvPr/>
        </p:nvSpPr>
        <p:spPr>
          <a:xfrm>
            <a:off x="1142976" y="2928934"/>
            <a:ext cx="4572000" cy="1938992"/>
          </a:xfrm>
          <a:prstGeom prst="rect">
            <a:avLst/>
          </a:prstGeom>
        </p:spPr>
        <p:txBody>
          <a:bodyPr>
            <a:spAutoFit/>
          </a:bodyPr>
          <a:lstStyle/>
          <a:p>
            <a:r>
              <a:rPr lang="en-US" altLang="zh-CN" sz="2400" i="1" dirty="0" smtClean="0">
                <a:solidFill>
                  <a:srgbClr val="FF0000"/>
                </a:solidFill>
              </a:rPr>
              <a:t>1 garden; </a:t>
            </a:r>
          </a:p>
          <a:p>
            <a:pPr marL="180975"/>
            <a:r>
              <a:rPr lang="en-US" altLang="zh-CN" sz="2400" i="1" dirty="0" smtClean="0">
                <a:solidFill>
                  <a:srgbClr val="FF0000"/>
                </a:solidFill>
              </a:rPr>
              <a:t>baby and wife</a:t>
            </a:r>
          </a:p>
          <a:p>
            <a:r>
              <a:rPr lang="en-US" altLang="zh-CN" sz="2400" i="1" dirty="0" smtClean="0">
                <a:solidFill>
                  <a:srgbClr val="FF0000"/>
                </a:solidFill>
              </a:rPr>
              <a:t>2 traditional values; </a:t>
            </a:r>
          </a:p>
          <a:p>
            <a:pPr indent="180975"/>
            <a:r>
              <a:rPr lang="en-US" altLang="zh-CN" sz="2400" i="1" dirty="0" smtClean="0">
                <a:solidFill>
                  <a:srgbClr val="FF0000"/>
                </a:solidFill>
              </a:rPr>
              <a:t>likes</a:t>
            </a:r>
          </a:p>
          <a:p>
            <a:r>
              <a:rPr lang="en-US" altLang="zh-CN" sz="2400" i="1" dirty="0" smtClean="0">
                <a:solidFill>
                  <a:srgbClr val="FF0000"/>
                </a:solidFill>
              </a:rPr>
              <a:t>3 being together</a:t>
            </a:r>
          </a:p>
        </p:txBody>
      </p:sp>
      <p:pic>
        <p:nvPicPr>
          <p:cNvPr id="12" name="图片 11" descr="87699.gif">
            <a:hlinkClick r:id="rId3" action="ppaction://hlinksldjump"/>
          </p:cNvPr>
          <p:cNvPicPr>
            <a:picLocks noChangeAspect="1"/>
          </p:cNvPicPr>
          <p:nvPr/>
        </p:nvPicPr>
        <p:blipFill>
          <a:blip r:embed="rId4"/>
          <a:stretch>
            <a:fillRect/>
          </a:stretch>
        </p:blipFill>
        <p:spPr>
          <a:xfrm>
            <a:off x="8429652" y="6215082"/>
            <a:ext cx="466724" cy="4667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8">
                                            <p:txEl>
                                              <p:pRg st="0" end="0"/>
                                            </p:txEl>
                                          </p:spTgt>
                                        </p:tgtEl>
                                        <p:attrNameLst>
                                          <p:attrName>style.visibility</p:attrName>
                                        </p:attrNameLst>
                                      </p:cBhvr>
                                      <p:to>
                                        <p:strVal val="visible"/>
                                      </p:to>
                                    </p:set>
                                    <p:animEffect transition="in" filter="slide(fromBottom)">
                                      <p:cBhvr>
                                        <p:cTn id="17" dur="500"/>
                                        <p:tgtEl>
                                          <p:spTgt spid="1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8">
                                            <p:txEl>
                                              <p:pRg st="1" end="1"/>
                                            </p:txEl>
                                          </p:spTgt>
                                        </p:tgtEl>
                                        <p:attrNameLst>
                                          <p:attrName>style.visibility</p:attrName>
                                        </p:attrNameLst>
                                      </p:cBhvr>
                                      <p:to>
                                        <p:strVal val="visible"/>
                                      </p:to>
                                    </p:set>
                                    <p:animEffect transition="in" filter="slide(fromBottom)">
                                      <p:cBhvr>
                                        <p:cTn id="22" dur="500"/>
                                        <p:tgtEl>
                                          <p:spTgt spid="18">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18">
                                            <p:txEl>
                                              <p:pRg st="2" end="2"/>
                                            </p:txEl>
                                          </p:spTgt>
                                        </p:tgtEl>
                                        <p:attrNameLst>
                                          <p:attrName>style.visibility</p:attrName>
                                        </p:attrNameLst>
                                      </p:cBhvr>
                                      <p:to>
                                        <p:strVal val="visible"/>
                                      </p:to>
                                    </p:set>
                                    <p:animEffect transition="in" filter="slide(fromBottom)">
                                      <p:cBhvr>
                                        <p:cTn id="27" dur="500"/>
                                        <p:tgtEl>
                                          <p:spTgt spid="18">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18">
                                            <p:txEl>
                                              <p:pRg st="3" end="3"/>
                                            </p:txEl>
                                          </p:spTgt>
                                        </p:tgtEl>
                                        <p:attrNameLst>
                                          <p:attrName>style.visibility</p:attrName>
                                        </p:attrNameLst>
                                      </p:cBhvr>
                                      <p:to>
                                        <p:strVal val="visible"/>
                                      </p:to>
                                    </p:set>
                                    <p:animEffect transition="in" filter="slide(fromBottom)">
                                      <p:cBhvr>
                                        <p:cTn id="32" dur="500"/>
                                        <p:tgtEl>
                                          <p:spTgt spid="18">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18">
                                            <p:txEl>
                                              <p:pRg st="4" end="4"/>
                                            </p:txEl>
                                          </p:spTgt>
                                        </p:tgtEl>
                                        <p:attrNameLst>
                                          <p:attrName>style.visibility</p:attrName>
                                        </p:attrNameLst>
                                      </p:cBhvr>
                                      <p:to>
                                        <p:strVal val="visible"/>
                                      </p:to>
                                    </p:set>
                                    <p:animEffect transition="in" filter="slide(fromBottom)">
                                      <p:cBhvr>
                                        <p:cTn id="37" dur="500"/>
                                        <p:tgtEl>
                                          <p:spTgt spid="1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p:nvPr/>
        </p:nvGrpSpPr>
        <p:grpSpPr>
          <a:xfrm>
            <a:off x="1500166" y="4786322"/>
            <a:ext cx="6143669" cy="857256"/>
            <a:chOff x="2428860" y="1835383"/>
            <a:chExt cx="4811307" cy="593485"/>
          </a:xfrm>
        </p:grpSpPr>
        <p:sp>
          <p:nvSpPr>
            <p:cNvPr id="47" name="矩形 46"/>
            <p:cNvSpPr/>
            <p:nvPr/>
          </p:nvSpPr>
          <p:spPr>
            <a:xfrm>
              <a:off x="3044260" y="1835383"/>
              <a:ext cx="4195907" cy="593485"/>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chemeClr val="tx1"/>
                  </a:solidFill>
                </a:rPr>
                <a:t>describe an event</a:t>
              </a:r>
            </a:p>
          </p:txBody>
        </p:sp>
        <p:sp>
          <p:nvSpPr>
            <p:cNvPr id="49" name="矩形 48"/>
            <p:cNvSpPr/>
            <p:nvPr/>
          </p:nvSpPr>
          <p:spPr>
            <a:xfrm>
              <a:off x="2428860" y="1835383"/>
              <a:ext cx="615400" cy="593485"/>
            </a:xfrm>
            <a:prstGeom prst="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tx1"/>
                  </a:solidFill>
                </a:rPr>
                <a:t>4</a:t>
              </a:r>
              <a:endParaRPr lang="zh-CN" altLang="en-US" sz="2400" dirty="0">
                <a:solidFill>
                  <a:schemeClr val="tx1"/>
                </a:solidFill>
              </a:endParaRPr>
            </a:p>
          </p:txBody>
        </p:sp>
      </p:grpSp>
      <p:sp>
        <p:nvSpPr>
          <p:cNvPr id="4" name="矩形 3"/>
          <p:cNvSpPr/>
          <p:nvPr/>
        </p:nvSpPr>
        <p:spPr>
          <a:xfrm>
            <a:off x="0" y="0"/>
            <a:ext cx="9144000" cy="114298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Learning objectives</a:t>
            </a:r>
            <a:endParaRPr lang="zh-CN" altLang="en-US" sz="4800" b="1" dirty="0">
              <a:solidFill>
                <a:schemeClr val="tx1"/>
              </a:solidFill>
              <a:latin typeface="+mj-lt"/>
              <a:ea typeface="微软雅黑" panose="020B0503020204020204" pitchFamily="34" charset="-122"/>
            </a:endParaRPr>
          </a:p>
        </p:txBody>
      </p:sp>
      <p:grpSp>
        <p:nvGrpSpPr>
          <p:cNvPr id="35" name="组合 34"/>
          <p:cNvGrpSpPr/>
          <p:nvPr/>
        </p:nvGrpSpPr>
        <p:grpSpPr>
          <a:xfrm>
            <a:off x="1500166" y="1785926"/>
            <a:ext cx="6143669" cy="857256"/>
            <a:chOff x="2428860" y="1835383"/>
            <a:chExt cx="4811307" cy="593485"/>
          </a:xfrm>
        </p:grpSpPr>
        <p:sp>
          <p:nvSpPr>
            <p:cNvPr id="31" name="矩形 30"/>
            <p:cNvSpPr/>
            <p:nvPr/>
          </p:nvSpPr>
          <p:spPr>
            <a:xfrm>
              <a:off x="3044260" y="1835383"/>
              <a:ext cx="4195907" cy="593485"/>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chemeClr val="tx1"/>
                  </a:solidFill>
                </a:rPr>
                <a:t>talk about various leisure activities</a:t>
              </a:r>
            </a:p>
          </p:txBody>
        </p:sp>
        <p:sp>
          <p:nvSpPr>
            <p:cNvPr id="33" name="矩形 32"/>
            <p:cNvSpPr/>
            <p:nvPr/>
          </p:nvSpPr>
          <p:spPr>
            <a:xfrm>
              <a:off x="2428860" y="1835383"/>
              <a:ext cx="615400" cy="593485"/>
            </a:xfrm>
            <a:prstGeom prst="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tx1"/>
                  </a:solidFill>
                </a:rPr>
                <a:t>1</a:t>
              </a:r>
              <a:endParaRPr lang="zh-CN" altLang="en-US" sz="2400" dirty="0">
                <a:solidFill>
                  <a:schemeClr val="tx1"/>
                </a:solidFill>
              </a:endParaRPr>
            </a:p>
          </p:txBody>
        </p:sp>
      </p:grpSp>
      <p:grpSp>
        <p:nvGrpSpPr>
          <p:cNvPr id="36" name="组合 35"/>
          <p:cNvGrpSpPr/>
          <p:nvPr/>
        </p:nvGrpSpPr>
        <p:grpSpPr>
          <a:xfrm>
            <a:off x="1500166" y="2786058"/>
            <a:ext cx="6143667" cy="857256"/>
            <a:chOff x="2428860" y="1835383"/>
            <a:chExt cx="4811306" cy="593485"/>
          </a:xfrm>
        </p:grpSpPr>
        <p:sp>
          <p:nvSpPr>
            <p:cNvPr id="38" name="矩形 37"/>
            <p:cNvSpPr/>
            <p:nvPr/>
          </p:nvSpPr>
          <p:spPr>
            <a:xfrm>
              <a:off x="3044260" y="1835383"/>
              <a:ext cx="4195906" cy="593485"/>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chemeClr val="tx1"/>
                  </a:solidFill>
                </a:rPr>
                <a:t>identify words and expressions for describing people’s appearance</a:t>
              </a:r>
            </a:p>
          </p:txBody>
        </p:sp>
        <p:sp>
          <p:nvSpPr>
            <p:cNvPr id="39" name="矩形 38"/>
            <p:cNvSpPr/>
            <p:nvPr/>
          </p:nvSpPr>
          <p:spPr>
            <a:xfrm>
              <a:off x="2428860" y="1835383"/>
              <a:ext cx="615400" cy="593485"/>
            </a:xfrm>
            <a:prstGeom prst="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tx1"/>
                  </a:solidFill>
                </a:rPr>
                <a:t>2</a:t>
              </a:r>
              <a:endParaRPr lang="zh-CN" altLang="en-US" sz="2400" dirty="0">
                <a:solidFill>
                  <a:schemeClr val="tx1"/>
                </a:solidFill>
              </a:endParaRPr>
            </a:p>
          </p:txBody>
        </p:sp>
      </p:grpSp>
      <p:grpSp>
        <p:nvGrpSpPr>
          <p:cNvPr id="42" name="组合 41"/>
          <p:cNvGrpSpPr/>
          <p:nvPr/>
        </p:nvGrpSpPr>
        <p:grpSpPr>
          <a:xfrm>
            <a:off x="1500166" y="3786190"/>
            <a:ext cx="6143669" cy="857256"/>
            <a:chOff x="2428860" y="1835383"/>
            <a:chExt cx="4811307" cy="593485"/>
          </a:xfrm>
        </p:grpSpPr>
        <p:sp>
          <p:nvSpPr>
            <p:cNvPr id="43" name="矩形 42"/>
            <p:cNvSpPr/>
            <p:nvPr/>
          </p:nvSpPr>
          <p:spPr>
            <a:xfrm>
              <a:off x="3044260" y="1835383"/>
              <a:ext cx="4195907" cy="593485"/>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chemeClr val="tx1"/>
                  </a:solidFill>
                </a:rPr>
                <a:t>ask for and give recommendations</a:t>
              </a:r>
            </a:p>
          </p:txBody>
        </p:sp>
        <p:sp>
          <p:nvSpPr>
            <p:cNvPr id="45" name="矩形 44"/>
            <p:cNvSpPr/>
            <p:nvPr/>
          </p:nvSpPr>
          <p:spPr>
            <a:xfrm>
              <a:off x="2428860" y="1835383"/>
              <a:ext cx="615400" cy="593485"/>
            </a:xfrm>
            <a:prstGeom prst="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tx1"/>
                  </a:solidFill>
                </a:rPr>
                <a:t>3</a:t>
              </a:r>
              <a:endParaRPr lang="zh-CN" altLang="en-US" sz="2400" dirty="0">
                <a:solidFill>
                  <a:schemeClr val="tx1"/>
                </a:solidFill>
              </a:endParaRPr>
            </a:p>
          </p:txBody>
        </p:sp>
      </p:grpSp>
      <p:pic>
        <p:nvPicPr>
          <p:cNvPr id="15" name="图片 14"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sp>
        <p:nvSpPr>
          <p:cNvPr id="7" name="TextBox 6"/>
          <p:cNvSpPr txBox="1"/>
          <p:nvPr/>
        </p:nvSpPr>
        <p:spPr>
          <a:xfrm>
            <a:off x="714348" y="1214422"/>
            <a:ext cx="1727717"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Viewing</a:t>
            </a:r>
            <a:endParaRPr lang="zh-CN" altLang="en-US" sz="3200" b="1" u="sng" dirty="0">
              <a:ln>
                <a:solidFill>
                  <a:schemeClr val="accent5"/>
                </a:solidFill>
              </a:ln>
              <a:solidFill>
                <a:schemeClr val="accent5">
                  <a:lumMod val="75000"/>
                </a:schemeClr>
              </a:solidFill>
            </a:endParaRPr>
          </a:p>
        </p:txBody>
      </p:sp>
      <p:grpSp>
        <p:nvGrpSpPr>
          <p:cNvPr id="2" name="组合 26"/>
          <p:cNvGrpSpPr/>
          <p:nvPr/>
        </p:nvGrpSpPr>
        <p:grpSpPr>
          <a:xfrm>
            <a:off x="785786" y="2380584"/>
            <a:ext cx="7072362" cy="476912"/>
            <a:chOff x="857224" y="1500174"/>
            <a:chExt cx="7072362" cy="476912"/>
          </a:xfrm>
        </p:grpSpPr>
        <p:sp>
          <p:nvSpPr>
            <p:cNvPr id="9" name="矩形 8"/>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4</a:t>
              </a:r>
              <a:endParaRPr lang="en-US" altLang="zh-CN" sz="2400" dirty="0" smtClean="0">
                <a:solidFill>
                  <a:schemeClr val="bg1"/>
                </a:solidFill>
              </a:endParaRPr>
            </a:p>
          </p:txBody>
        </p:sp>
        <p:sp>
          <p:nvSpPr>
            <p:cNvPr id="10" name="TextBox 9"/>
            <p:cNvSpPr txBox="1"/>
            <p:nvPr/>
          </p:nvSpPr>
          <p:spPr>
            <a:xfrm>
              <a:off x="1214414" y="1515421"/>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Discuss the questions.</a:t>
              </a:r>
            </a:p>
          </p:txBody>
        </p:sp>
      </p:grpSp>
      <p:grpSp>
        <p:nvGrpSpPr>
          <p:cNvPr id="3" name="组合 12"/>
          <p:cNvGrpSpPr/>
          <p:nvPr/>
        </p:nvGrpSpPr>
        <p:grpSpPr>
          <a:xfrm>
            <a:off x="714348" y="1785926"/>
            <a:ext cx="3929090" cy="553998"/>
            <a:chOff x="714348" y="1857364"/>
            <a:chExt cx="3929090" cy="553998"/>
          </a:xfrm>
        </p:grpSpPr>
        <p:sp>
          <p:nvSpPr>
            <p:cNvPr id="14" name="TextBox 13"/>
            <p:cNvSpPr txBox="1"/>
            <p:nvPr/>
          </p:nvSpPr>
          <p:spPr>
            <a:xfrm>
              <a:off x="714348" y="1857364"/>
              <a:ext cx="3929090" cy="553998"/>
            </a:xfrm>
            <a:prstGeom prst="rect">
              <a:avLst/>
            </a:prstGeom>
            <a:noFill/>
          </p:spPr>
          <p:txBody>
            <a:bodyPr wrap="square" rtlCol="0">
              <a:spAutoFit/>
            </a:bodyPr>
            <a:lstStyle/>
            <a:p>
              <a:r>
                <a:rPr lang="en-US" altLang="zh-CN" sz="3000" b="1" dirty="0" smtClean="0">
                  <a:solidFill>
                    <a:schemeClr val="accent5">
                      <a:lumMod val="75000"/>
                    </a:schemeClr>
                  </a:solidFill>
                </a:rPr>
                <a:t>AFTER</a:t>
              </a:r>
              <a:r>
                <a:rPr lang="en-US" altLang="zh-CN" sz="3000" b="1" dirty="0" smtClean="0"/>
                <a:t>    you view</a:t>
              </a:r>
              <a:endParaRPr lang="zh-CN" altLang="en-US" sz="3000" b="1" dirty="0"/>
            </a:p>
          </p:txBody>
        </p:sp>
        <p:sp>
          <p:nvSpPr>
            <p:cNvPr id="16" name="直角三角形 15"/>
            <p:cNvSpPr/>
            <p:nvPr/>
          </p:nvSpPr>
          <p:spPr>
            <a:xfrm rot="13554830">
              <a:off x="1852663" y="2081807"/>
              <a:ext cx="144000" cy="144000"/>
            </a:xfrm>
            <a:prstGeom prst="rtTriangle">
              <a:avLst/>
            </a:prstGeom>
            <a:solidFill>
              <a:schemeClr val="accent5">
                <a:lumMod val="7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矩形 17"/>
          <p:cNvSpPr/>
          <p:nvPr/>
        </p:nvSpPr>
        <p:spPr>
          <a:xfrm>
            <a:off x="1142976" y="3037360"/>
            <a:ext cx="6786610" cy="3416320"/>
          </a:xfrm>
          <a:prstGeom prst="rect">
            <a:avLst/>
          </a:prstGeom>
        </p:spPr>
        <p:txBody>
          <a:bodyPr wrap="square">
            <a:spAutoFit/>
          </a:bodyPr>
          <a:lstStyle/>
          <a:p>
            <a:pPr marL="180975" indent="-180975"/>
            <a:r>
              <a:rPr lang="en-US" altLang="zh-CN" sz="2400" dirty="0" smtClean="0"/>
              <a:t>1 What do you think about </a:t>
            </a:r>
            <a:r>
              <a:rPr lang="en-US" altLang="zh-CN" sz="2400" dirty="0" err="1" smtClean="0"/>
              <a:t>Bestival</a:t>
            </a:r>
            <a:r>
              <a:rPr lang="en-US" altLang="zh-CN" sz="2400" dirty="0" smtClean="0"/>
              <a:t>? Would you like to go to a festival like </a:t>
            </a:r>
            <a:r>
              <a:rPr lang="en-US" altLang="zh-CN" sz="2400" dirty="0" err="1" smtClean="0"/>
              <a:t>Bestival</a:t>
            </a:r>
            <a:r>
              <a:rPr lang="en-US" altLang="zh-CN" sz="2400" dirty="0" smtClean="0"/>
              <a:t>? Why or why not?</a:t>
            </a:r>
          </a:p>
          <a:p>
            <a:pPr marL="180975" indent="-180975">
              <a:buClr>
                <a:srgbClr val="FF0000"/>
              </a:buClr>
              <a:buFont typeface="Arial" pitchFamily="34" charset="0"/>
              <a:buChar char="•"/>
            </a:pPr>
            <a:r>
              <a:rPr lang="en-US" altLang="zh-CN" sz="2400" b="1" i="1" dirty="0" err="1" smtClean="0">
                <a:solidFill>
                  <a:srgbClr val="0070C0"/>
                </a:solidFill>
              </a:rPr>
              <a:t>Bestival</a:t>
            </a:r>
            <a:r>
              <a:rPr lang="en-US" altLang="zh-CN" sz="2400" b="1" i="1" dirty="0" smtClean="0">
                <a:solidFill>
                  <a:srgbClr val="0070C0"/>
                </a:solidFill>
              </a:rPr>
              <a:t> seems </a:t>
            </a:r>
            <a:r>
              <a:rPr lang="en-US" altLang="zh-CN" sz="2400" i="1" dirty="0" smtClean="0">
                <a:solidFill>
                  <a:srgbClr val="FF0000"/>
                </a:solidFill>
              </a:rPr>
              <a:t>a fun festival. People, young and old, can gather together, enjoy themselves, and forget about their worries.</a:t>
            </a:r>
            <a:r>
              <a:rPr lang="en-US" altLang="zh-CN" sz="2400" b="1" i="1" dirty="0" smtClean="0">
                <a:solidFill>
                  <a:srgbClr val="0070C0"/>
                </a:solidFill>
              </a:rPr>
              <a:t> </a:t>
            </a:r>
          </a:p>
          <a:p>
            <a:pPr marL="180975" indent="-180975">
              <a:buClr>
                <a:srgbClr val="FF0000"/>
              </a:buClr>
              <a:buFont typeface="Arial" pitchFamily="34" charset="0"/>
              <a:buChar char="•"/>
            </a:pPr>
            <a:r>
              <a:rPr lang="en-US" altLang="zh-CN" sz="2400" b="1" i="1" dirty="0" smtClean="0">
                <a:solidFill>
                  <a:srgbClr val="0070C0"/>
                </a:solidFill>
              </a:rPr>
              <a:t>I would like to go to a festival like </a:t>
            </a:r>
            <a:r>
              <a:rPr lang="en-US" altLang="zh-CN" sz="2400" b="1" i="1" dirty="0" err="1" smtClean="0">
                <a:solidFill>
                  <a:srgbClr val="0070C0"/>
                </a:solidFill>
              </a:rPr>
              <a:t>Bestival</a:t>
            </a:r>
            <a:r>
              <a:rPr lang="en-US" altLang="zh-CN" sz="2400" b="1" i="1" dirty="0" smtClean="0">
                <a:solidFill>
                  <a:srgbClr val="0070C0"/>
                </a:solidFill>
              </a:rPr>
              <a:t> because </a:t>
            </a:r>
            <a:r>
              <a:rPr lang="en-US" altLang="zh-CN" sz="2400" i="1" dirty="0" smtClean="0">
                <a:solidFill>
                  <a:srgbClr val="FF0000"/>
                </a:solidFill>
              </a:rPr>
              <a:t>I like to be outdoors, listen to music, and do activities with other people. </a:t>
            </a:r>
            <a:r>
              <a:rPr lang="en-US" altLang="zh-CN" sz="2400" b="1" i="1" dirty="0" smtClean="0">
                <a:solidFill>
                  <a:srgbClr val="0070C0"/>
                </a:solidFill>
              </a:rPr>
              <a:t>Most important of all, I enjoy </a:t>
            </a:r>
            <a:r>
              <a:rPr lang="en-US" altLang="zh-CN" sz="2400" i="1" dirty="0" smtClean="0">
                <a:solidFill>
                  <a:srgbClr val="FF0000"/>
                </a:solidFill>
              </a:rPr>
              <a:t>spending time with my family and my friends.</a:t>
            </a:r>
          </a:p>
        </p:txBody>
      </p:sp>
      <p:pic>
        <p:nvPicPr>
          <p:cNvPr id="11" name="图片 10"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pic>
        <p:nvPicPr>
          <p:cNvPr id="12" name="图片 11" descr="B1U1U2拼接后文档.bmp"/>
          <p:cNvPicPr>
            <a:picLocks noChangeAspect="1"/>
          </p:cNvPicPr>
          <p:nvPr/>
        </p:nvPicPr>
        <p:blipFill>
          <a:blip r:embed="rId4" cstate="print"/>
          <a:stretch>
            <a:fillRect/>
          </a:stretch>
        </p:blipFill>
        <p:spPr>
          <a:xfrm>
            <a:off x="6500826" y="1428736"/>
            <a:ext cx="2188608" cy="1508794"/>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fade">
                                      <p:cBhvr>
                                        <p:cTn id="12" dur="500"/>
                                        <p:tgtEl>
                                          <p:spTgt spid="18">
                                            <p:txEl>
                                              <p:pRg st="0" end="0"/>
                                            </p:txEl>
                                          </p:spTgt>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18">
                                            <p:txEl>
                                              <p:pRg st="1" end="1"/>
                                            </p:txEl>
                                          </p:spTgt>
                                        </p:tgtEl>
                                        <p:attrNameLst>
                                          <p:attrName>style.visibility</p:attrName>
                                        </p:attrNameLst>
                                      </p:cBhvr>
                                      <p:to>
                                        <p:strVal val="visible"/>
                                      </p:to>
                                    </p:set>
                                    <p:animEffect transition="in" filter="slide(fromBottom)">
                                      <p:cBhvr>
                                        <p:cTn id="21" dur="500"/>
                                        <p:tgtEl>
                                          <p:spTgt spid="18">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grpId="0" nodeType="clickEffect">
                                  <p:stCondLst>
                                    <p:cond delay="0"/>
                                  </p:stCondLst>
                                  <p:childTnLst>
                                    <p:set>
                                      <p:cBhvr>
                                        <p:cTn id="25" dur="1" fill="hold">
                                          <p:stCondLst>
                                            <p:cond delay="0"/>
                                          </p:stCondLst>
                                        </p:cTn>
                                        <p:tgtEl>
                                          <p:spTgt spid="18">
                                            <p:txEl>
                                              <p:pRg st="2" end="2"/>
                                            </p:txEl>
                                          </p:spTgt>
                                        </p:tgtEl>
                                        <p:attrNameLst>
                                          <p:attrName>style.visibility</p:attrName>
                                        </p:attrNameLst>
                                      </p:cBhvr>
                                      <p:to>
                                        <p:strVal val="visible"/>
                                      </p:to>
                                    </p:set>
                                    <p:animEffect transition="in" filter="slide(fromBottom)">
                                      <p:cBhvr>
                                        <p:cTn id="26"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sp>
        <p:nvSpPr>
          <p:cNvPr id="7" name="TextBox 6"/>
          <p:cNvSpPr txBox="1"/>
          <p:nvPr/>
        </p:nvSpPr>
        <p:spPr>
          <a:xfrm>
            <a:off x="714348" y="1214422"/>
            <a:ext cx="1727717"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Viewing</a:t>
            </a:r>
            <a:endParaRPr lang="zh-CN" altLang="en-US" sz="3200" b="1" u="sng" dirty="0">
              <a:ln>
                <a:solidFill>
                  <a:schemeClr val="accent5"/>
                </a:solidFill>
              </a:ln>
              <a:solidFill>
                <a:schemeClr val="accent5">
                  <a:lumMod val="75000"/>
                </a:schemeClr>
              </a:solidFill>
            </a:endParaRPr>
          </a:p>
        </p:txBody>
      </p:sp>
      <p:grpSp>
        <p:nvGrpSpPr>
          <p:cNvPr id="2" name="组合 26"/>
          <p:cNvGrpSpPr/>
          <p:nvPr/>
        </p:nvGrpSpPr>
        <p:grpSpPr>
          <a:xfrm>
            <a:off x="785786" y="2452022"/>
            <a:ext cx="7072362" cy="476912"/>
            <a:chOff x="857224" y="1500174"/>
            <a:chExt cx="7072362" cy="476912"/>
          </a:xfrm>
        </p:grpSpPr>
        <p:sp>
          <p:nvSpPr>
            <p:cNvPr id="9" name="矩形 8"/>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4</a:t>
              </a:r>
              <a:endParaRPr lang="en-US" altLang="zh-CN" sz="2400" dirty="0" smtClean="0">
                <a:solidFill>
                  <a:schemeClr val="bg1"/>
                </a:solidFill>
              </a:endParaRPr>
            </a:p>
          </p:txBody>
        </p:sp>
        <p:sp>
          <p:nvSpPr>
            <p:cNvPr id="10" name="TextBox 9"/>
            <p:cNvSpPr txBox="1"/>
            <p:nvPr/>
          </p:nvSpPr>
          <p:spPr>
            <a:xfrm>
              <a:off x="1214414" y="1515421"/>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Discuss the questions.</a:t>
              </a:r>
            </a:p>
          </p:txBody>
        </p:sp>
      </p:grpSp>
      <p:grpSp>
        <p:nvGrpSpPr>
          <p:cNvPr id="3" name="组合 12"/>
          <p:cNvGrpSpPr/>
          <p:nvPr/>
        </p:nvGrpSpPr>
        <p:grpSpPr>
          <a:xfrm>
            <a:off x="714348" y="1785926"/>
            <a:ext cx="3929090" cy="553998"/>
            <a:chOff x="714348" y="1857364"/>
            <a:chExt cx="3929090" cy="553998"/>
          </a:xfrm>
        </p:grpSpPr>
        <p:sp>
          <p:nvSpPr>
            <p:cNvPr id="14" name="TextBox 13"/>
            <p:cNvSpPr txBox="1"/>
            <p:nvPr/>
          </p:nvSpPr>
          <p:spPr>
            <a:xfrm>
              <a:off x="714348" y="1857364"/>
              <a:ext cx="3929090" cy="553998"/>
            </a:xfrm>
            <a:prstGeom prst="rect">
              <a:avLst/>
            </a:prstGeom>
            <a:noFill/>
          </p:spPr>
          <p:txBody>
            <a:bodyPr wrap="square" rtlCol="0">
              <a:spAutoFit/>
            </a:bodyPr>
            <a:lstStyle/>
            <a:p>
              <a:r>
                <a:rPr lang="en-US" altLang="zh-CN" sz="3000" b="1" dirty="0" smtClean="0">
                  <a:solidFill>
                    <a:schemeClr val="accent5">
                      <a:lumMod val="75000"/>
                    </a:schemeClr>
                  </a:solidFill>
                </a:rPr>
                <a:t>AFTER</a:t>
              </a:r>
              <a:r>
                <a:rPr lang="en-US" altLang="zh-CN" sz="3000" b="1" dirty="0" smtClean="0"/>
                <a:t>    you view</a:t>
              </a:r>
              <a:endParaRPr lang="zh-CN" altLang="en-US" sz="3000" b="1" dirty="0"/>
            </a:p>
          </p:txBody>
        </p:sp>
        <p:sp>
          <p:nvSpPr>
            <p:cNvPr id="16" name="直角三角形 15"/>
            <p:cNvSpPr/>
            <p:nvPr/>
          </p:nvSpPr>
          <p:spPr>
            <a:xfrm rot="13554830">
              <a:off x="1852663" y="2081807"/>
              <a:ext cx="144000" cy="144000"/>
            </a:xfrm>
            <a:prstGeom prst="rtTriangle">
              <a:avLst/>
            </a:prstGeom>
            <a:solidFill>
              <a:schemeClr val="accent5">
                <a:lumMod val="7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矩形 17"/>
          <p:cNvSpPr/>
          <p:nvPr/>
        </p:nvSpPr>
        <p:spPr>
          <a:xfrm>
            <a:off x="1142976" y="2571744"/>
            <a:ext cx="6786610" cy="1200329"/>
          </a:xfrm>
          <a:prstGeom prst="rect">
            <a:avLst/>
          </a:prstGeom>
        </p:spPr>
        <p:txBody>
          <a:bodyPr wrap="square">
            <a:spAutoFit/>
          </a:bodyPr>
          <a:lstStyle/>
          <a:p>
            <a:pPr marL="180975" indent="-180975"/>
            <a:endParaRPr lang="en-US" altLang="zh-CN" sz="2400" i="1" dirty="0" smtClean="0">
              <a:solidFill>
                <a:srgbClr val="FF0000"/>
              </a:solidFill>
            </a:endParaRPr>
          </a:p>
          <a:p>
            <a:pPr marL="180975" indent="-180975"/>
            <a:r>
              <a:rPr lang="en-US" altLang="zh-CN" sz="2400" dirty="0" smtClean="0"/>
              <a:t>2 Of all the festivals held on your campus or in your city, which one do you like most? Why?</a:t>
            </a:r>
          </a:p>
        </p:txBody>
      </p:sp>
      <p:pic>
        <p:nvPicPr>
          <p:cNvPr id="11" name="图片 10"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pic>
        <p:nvPicPr>
          <p:cNvPr id="12" name="图片 11" descr="117_1402826514778.jpg"/>
          <p:cNvPicPr>
            <a:picLocks noChangeAspect="1"/>
          </p:cNvPicPr>
          <p:nvPr/>
        </p:nvPicPr>
        <p:blipFill>
          <a:blip r:embed="rId4"/>
          <a:stretch>
            <a:fillRect/>
          </a:stretch>
        </p:blipFill>
        <p:spPr>
          <a:xfrm>
            <a:off x="1785918" y="3857628"/>
            <a:ext cx="5072066" cy="2536033"/>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1" end="1"/>
                                            </p:txEl>
                                          </p:spTgt>
                                        </p:tgtEl>
                                        <p:attrNameLst>
                                          <p:attrName>style.visibility</p:attrName>
                                        </p:attrNameLst>
                                      </p:cBhvr>
                                      <p:to>
                                        <p:strVal val="visible"/>
                                      </p:to>
                                    </p:set>
                                    <p:animEffect transition="in" filter="fade">
                                      <p:cBhvr>
                                        <p:cTn id="7" dur="500"/>
                                        <p:tgtEl>
                                          <p:spTgt spid="18">
                                            <p:txEl>
                                              <p:pRg st="1" end="1"/>
                                            </p:txEl>
                                          </p:spTgt>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dissolv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Speaking for communication</a:t>
            </a:r>
            <a:endParaRPr lang="zh-CN" altLang="en-US" sz="4800" b="1" dirty="0">
              <a:solidFill>
                <a:schemeClr val="tx1"/>
              </a:solidFill>
              <a:latin typeface="+mj-lt"/>
              <a:ea typeface="微软雅黑" panose="020B0503020204020204" pitchFamily="34" charset="-122"/>
            </a:endParaRPr>
          </a:p>
        </p:txBody>
      </p:sp>
      <p:sp>
        <p:nvSpPr>
          <p:cNvPr id="3" name="TextBox 2"/>
          <p:cNvSpPr txBox="1"/>
          <p:nvPr/>
        </p:nvSpPr>
        <p:spPr>
          <a:xfrm>
            <a:off x="714348" y="1214422"/>
            <a:ext cx="1971565"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Role-play</a:t>
            </a:r>
            <a:endParaRPr lang="zh-CN" altLang="en-US" sz="3200" b="1" u="sng" dirty="0">
              <a:ln>
                <a:solidFill>
                  <a:schemeClr val="accent5"/>
                </a:solidFill>
              </a:ln>
              <a:solidFill>
                <a:schemeClr val="accent5">
                  <a:lumMod val="75000"/>
                </a:schemeClr>
              </a:solidFill>
            </a:endParaRPr>
          </a:p>
        </p:txBody>
      </p:sp>
      <p:grpSp>
        <p:nvGrpSpPr>
          <p:cNvPr id="5" name="组合 26"/>
          <p:cNvGrpSpPr/>
          <p:nvPr/>
        </p:nvGrpSpPr>
        <p:grpSpPr>
          <a:xfrm>
            <a:off x="785786" y="2023394"/>
            <a:ext cx="7429552" cy="476912"/>
            <a:chOff x="857224" y="1500174"/>
            <a:chExt cx="7072362" cy="476912"/>
          </a:xfrm>
        </p:grpSpPr>
        <p:sp>
          <p:nvSpPr>
            <p:cNvPr id="6" name="矩形 5"/>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1</a:t>
              </a:r>
              <a:endParaRPr lang="en-US" altLang="zh-CN" sz="2400" dirty="0" smtClean="0">
                <a:solidFill>
                  <a:schemeClr val="bg1"/>
                </a:solidFill>
              </a:endParaRPr>
            </a:p>
          </p:txBody>
        </p:sp>
        <p:sp>
          <p:nvSpPr>
            <p:cNvPr id="7" name="TextBox 6"/>
            <p:cNvSpPr txBox="1"/>
            <p:nvPr/>
          </p:nvSpPr>
          <p:spPr>
            <a:xfrm>
              <a:off x="1214414" y="1515421"/>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Listen to Conversation 1 and fill in the blanks.  </a:t>
              </a:r>
            </a:p>
          </p:txBody>
        </p:sp>
      </p:grpSp>
      <p:sp>
        <p:nvSpPr>
          <p:cNvPr id="8" name="矩形 7"/>
          <p:cNvSpPr/>
          <p:nvPr/>
        </p:nvSpPr>
        <p:spPr>
          <a:xfrm>
            <a:off x="5072066" y="2857496"/>
            <a:ext cx="6072230" cy="2677656"/>
          </a:xfrm>
          <a:prstGeom prst="rect">
            <a:avLst/>
          </a:prstGeom>
        </p:spPr>
        <p:txBody>
          <a:bodyPr wrap="square">
            <a:spAutoFit/>
          </a:bodyPr>
          <a:lstStyle/>
          <a:p>
            <a:r>
              <a:rPr lang="en-US" altLang="zh-CN" sz="2400" i="1" dirty="0" smtClean="0">
                <a:solidFill>
                  <a:srgbClr val="FF0000"/>
                </a:solidFill>
              </a:rPr>
              <a:t>1) feel like</a:t>
            </a:r>
          </a:p>
          <a:p>
            <a:r>
              <a:rPr lang="en-US" altLang="zh-CN" sz="2400" i="1" dirty="0" smtClean="0">
                <a:solidFill>
                  <a:srgbClr val="FF0000"/>
                </a:solidFill>
              </a:rPr>
              <a:t>2) What do you recommend</a:t>
            </a:r>
          </a:p>
          <a:p>
            <a:r>
              <a:rPr lang="en-US" altLang="zh-CN" sz="2400" i="1" dirty="0" smtClean="0">
                <a:solidFill>
                  <a:srgbClr val="FF0000"/>
                </a:solidFill>
              </a:rPr>
              <a:t>3) how about</a:t>
            </a:r>
          </a:p>
          <a:p>
            <a:r>
              <a:rPr lang="en-US" altLang="zh-CN" sz="2400" i="1" dirty="0" smtClean="0">
                <a:solidFill>
                  <a:srgbClr val="FF0000"/>
                </a:solidFill>
              </a:rPr>
              <a:t>4) What’s it about</a:t>
            </a:r>
          </a:p>
          <a:p>
            <a:r>
              <a:rPr lang="en-US" altLang="zh-CN" sz="2400" i="1" dirty="0" smtClean="0">
                <a:solidFill>
                  <a:srgbClr val="FF0000"/>
                </a:solidFill>
              </a:rPr>
              <a:t>5) Who’s in it</a:t>
            </a:r>
          </a:p>
          <a:p>
            <a:r>
              <a:rPr lang="en-US" altLang="zh-CN" sz="2400" i="1" dirty="0" smtClean="0">
                <a:solidFill>
                  <a:srgbClr val="FF0000"/>
                </a:solidFill>
              </a:rPr>
              <a:t>6) Do you think</a:t>
            </a:r>
          </a:p>
          <a:p>
            <a:r>
              <a:rPr lang="en-US" altLang="zh-CN" sz="2400" i="1" dirty="0" smtClean="0">
                <a:solidFill>
                  <a:srgbClr val="FF0000"/>
                </a:solidFill>
              </a:rPr>
              <a:t>7) Why don’t we</a:t>
            </a:r>
          </a:p>
        </p:txBody>
      </p:sp>
      <p:pic>
        <p:nvPicPr>
          <p:cNvPr id="13" name="图片 12"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pic>
        <p:nvPicPr>
          <p:cNvPr id="15" name="图片 14" descr="B1U1U2拼接后文档.bmp"/>
          <p:cNvPicPr>
            <a:picLocks noChangeAspect="1"/>
          </p:cNvPicPr>
          <p:nvPr/>
        </p:nvPicPr>
        <p:blipFill>
          <a:blip r:embed="rId4" cstate="print"/>
          <a:srcRect t="34300" r="605"/>
          <a:stretch>
            <a:fillRect/>
          </a:stretch>
        </p:blipFill>
        <p:spPr>
          <a:xfrm>
            <a:off x="1285852" y="2857496"/>
            <a:ext cx="3500462" cy="28736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slide(fromBottom)">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slide(fromBottom)">
                                      <p:cBhvr>
                                        <p:cTn id="22" dur="500"/>
                                        <p:tgtEl>
                                          <p:spTgt spid="8">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animEffect transition="in" filter="slide(fromBottom)">
                                      <p:cBhvr>
                                        <p:cTn id="27" dur="500"/>
                                        <p:tgtEl>
                                          <p:spTgt spid="8">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8">
                                            <p:txEl>
                                              <p:pRg st="3" end="3"/>
                                            </p:txEl>
                                          </p:spTgt>
                                        </p:tgtEl>
                                        <p:attrNameLst>
                                          <p:attrName>style.visibility</p:attrName>
                                        </p:attrNameLst>
                                      </p:cBhvr>
                                      <p:to>
                                        <p:strVal val="visible"/>
                                      </p:to>
                                    </p:set>
                                    <p:animEffect transition="in" filter="slide(fromBottom)">
                                      <p:cBhvr>
                                        <p:cTn id="32" dur="500"/>
                                        <p:tgtEl>
                                          <p:spTgt spid="8">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8">
                                            <p:txEl>
                                              <p:pRg st="4" end="4"/>
                                            </p:txEl>
                                          </p:spTgt>
                                        </p:tgtEl>
                                        <p:attrNameLst>
                                          <p:attrName>style.visibility</p:attrName>
                                        </p:attrNameLst>
                                      </p:cBhvr>
                                      <p:to>
                                        <p:strVal val="visible"/>
                                      </p:to>
                                    </p:set>
                                    <p:animEffect transition="in" filter="slide(fromBottom)">
                                      <p:cBhvr>
                                        <p:cTn id="37" dur="500"/>
                                        <p:tgtEl>
                                          <p:spTgt spid="8">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8">
                                            <p:txEl>
                                              <p:pRg st="5" end="5"/>
                                            </p:txEl>
                                          </p:spTgt>
                                        </p:tgtEl>
                                        <p:attrNameLst>
                                          <p:attrName>style.visibility</p:attrName>
                                        </p:attrNameLst>
                                      </p:cBhvr>
                                      <p:to>
                                        <p:strVal val="visible"/>
                                      </p:to>
                                    </p:set>
                                    <p:animEffect transition="in" filter="slide(fromBottom)">
                                      <p:cBhvr>
                                        <p:cTn id="42" dur="500"/>
                                        <p:tgtEl>
                                          <p:spTgt spid="8">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grpId="0" nodeType="clickEffect">
                                  <p:stCondLst>
                                    <p:cond delay="0"/>
                                  </p:stCondLst>
                                  <p:childTnLst>
                                    <p:set>
                                      <p:cBhvr>
                                        <p:cTn id="46" dur="1" fill="hold">
                                          <p:stCondLst>
                                            <p:cond delay="0"/>
                                          </p:stCondLst>
                                        </p:cTn>
                                        <p:tgtEl>
                                          <p:spTgt spid="8">
                                            <p:txEl>
                                              <p:pRg st="6" end="6"/>
                                            </p:txEl>
                                          </p:spTgt>
                                        </p:tgtEl>
                                        <p:attrNameLst>
                                          <p:attrName>style.visibility</p:attrName>
                                        </p:attrNameLst>
                                      </p:cBhvr>
                                      <p:to>
                                        <p:strVal val="visible"/>
                                      </p:to>
                                    </p:set>
                                    <p:animEffect transition="in" filter="slide(fromBottom)">
                                      <p:cBhvr>
                                        <p:cTn id="4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Speaking for communication</a:t>
            </a:r>
            <a:endParaRPr lang="zh-CN" altLang="en-US" sz="4800" b="1" dirty="0">
              <a:solidFill>
                <a:schemeClr val="tx1"/>
              </a:solidFill>
              <a:latin typeface="+mj-lt"/>
              <a:ea typeface="微软雅黑" panose="020B0503020204020204" pitchFamily="34" charset="-122"/>
            </a:endParaRPr>
          </a:p>
        </p:txBody>
      </p:sp>
      <p:sp>
        <p:nvSpPr>
          <p:cNvPr id="3" name="TextBox 2"/>
          <p:cNvSpPr txBox="1"/>
          <p:nvPr/>
        </p:nvSpPr>
        <p:spPr>
          <a:xfrm>
            <a:off x="714348" y="1214422"/>
            <a:ext cx="1971565"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Role-play</a:t>
            </a:r>
            <a:endParaRPr lang="zh-CN" altLang="en-US" sz="3200" b="1" u="sng" dirty="0">
              <a:ln>
                <a:solidFill>
                  <a:schemeClr val="accent5"/>
                </a:solidFill>
              </a:ln>
              <a:solidFill>
                <a:schemeClr val="accent5">
                  <a:lumMod val="75000"/>
                </a:schemeClr>
              </a:solidFill>
            </a:endParaRPr>
          </a:p>
        </p:txBody>
      </p:sp>
      <p:grpSp>
        <p:nvGrpSpPr>
          <p:cNvPr id="5" name="组合 26"/>
          <p:cNvGrpSpPr/>
          <p:nvPr/>
        </p:nvGrpSpPr>
        <p:grpSpPr>
          <a:xfrm>
            <a:off x="785786" y="2285992"/>
            <a:ext cx="7072362" cy="881540"/>
            <a:chOff x="857224" y="1500174"/>
            <a:chExt cx="7072362" cy="881540"/>
          </a:xfrm>
        </p:grpSpPr>
        <p:sp>
          <p:nvSpPr>
            <p:cNvPr id="10" name="矩形 9"/>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2</a:t>
              </a:r>
              <a:endParaRPr lang="en-US" altLang="zh-CN" sz="2400" dirty="0" smtClean="0">
                <a:solidFill>
                  <a:schemeClr val="bg1"/>
                </a:solidFill>
              </a:endParaRPr>
            </a:p>
          </p:txBody>
        </p:sp>
        <p:sp>
          <p:nvSpPr>
            <p:cNvPr id="11" name="TextBox 10"/>
            <p:cNvSpPr txBox="1"/>
            <p:nvPr/>
          </p:nvSpPr>
          <p:spPr>
            <a:xfrm>
              <a:off x="1214414" y="1550717"/>
              <a:ext cx="6715172" cy="830997"/>
            </a:xfrm>
            <a:prstGeom prst="rect">
              <a:avLst/>
            </a:prstGeom>
            <a:noFill/>
          </p:spPr>
          <p:txBody>
            <a:bodyPr wrap="square" rtlCol="0">
              <a:spAutoFit/>
            </a:bodyPr>
            <a:lstStyle/>
            <a:p>
              <a:r>
                <a:rPr lang="en-US" altLang="zh-CN" sz="2400" dirty="0" smtClean="0">
                  <a:latin typeface="Arial" pitchFamily="34" charset="0"/>
                  <a:cs typeface="Arial" pitchFamily="34" charset="0"/>
                </a:rPr>
                <a:t>Listen to Conversation 2 and check the ones you hear.</a:t>
              </a:r>
            </a:p>
          </p:txBody>
        </p:sp>
      </p:grpSp>
      <p:sp>
        <p:nvSpPr>
          <p:cNvPr id="12" name="矩形 11"/>
          <p:cNvSpPr/>
          <p:nvPr/>
        </p:nvSpPr>
        <p:spPr>
          <a:xfrm>
            <a:off x="1214414" y="3571876"/>
            <a:ext cx="2786082" cy="461665"/>
          </a:xfrm>
          <a:prstGeom prst="rect">
            <a:avLst/>
          </a:prstGeom>
        </p:spPr>
        <p:txBody>
          <a:bodyPr wrap="square">
            <a:spAutoFit/>
          </a:bodyPr>
          <a:lstStyle/>
          <a:p>
            <a:r>
              <a:rPr lang="en-US" altLang="zh-CN" sz="2400" i="1" dirty="0" smtClean="0">
                <a:solidFill>
                  <a:srgbClr val="FF0000"/>
                </a:solidFill>
              </a:rPr>
              <a:t>1, 4, 5, 7, 8, 9, 10.</a:t>
            </a:r>
          </a:p>
        </p:txBody>
      </p:sp>
      <p:pic>
        <p:nvPicPr>
          <p:cNvPr id="13" name="图片 12"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pic>
        <p:nvPicPr>
          <p:cNvPr id="14" name="图片 13" descr="50af26622290c.jpg"/>
          <p:cNvPicPr>
            <a:picLocks noChangeAspect="1"/>
          </p:cNvPicPr>
          <p:nvPr/>
        </p:nvPicPr>
        <p:blipFill>
          <a:blip r:embed="rId4"/>
          <a:stretch>
            <a:fillRect/>
          </a:stretch>
        </p:blipFill>
        <p:spPr>
          <a:xfrm>
            <a:off x="4572000" y="3071810"/>
            <a:ext cx="3643338" cy="273409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slide(fromBottom)">
                                      <p:cBhvr>
                                        <p:cTn id="17"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Speaking for communication</a:t>
            </a:r>
            <a:endParaRPr lang="zh-CN" altLang="en-US" sz="4800" b="1" dirty="0">
              <a:solidFill>
                <a:schemeClr val="tx1"/>
              </a:solidFill>
              <a:latin typeface="+mj-lt"/>
              <a:ea typeface="微软雅黑" panose="020B0503020204020204" pitchFamily="34" charset="-122"/>
            </a:endParaRPr>
          </a:p>
        </p:txBody>
      </p:sp>
      <p:sp>
        <p:nvSpPr>
          <p:cNvPr id="3" name="TextBox 2"/>
          <p:cNvSpPr txBox="1"/>
          <p:nvPr/>
        </p:nvSpPr>
        <p:spPr>
          <a:xfrm>
            <a:off x="714348" y="1214422"/>
            <a:ext cx="1971565"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Role-play</a:t>
            </a:r>
            <a:endParaRPr lang="zh-CN" altLang="en-US" sz="3200" b="1" u="sng" dirty="0">
              <a:ln>
                <a:solidFill>
                  <a:schemeClr val="accent5"/>
                </a:solidFill>
              </a:ln>
              <a:solidFill>
                <a:schemeClr val="accent5">
                  <a:lumMod val="75000"/>
                </a:schemeClr>
              </a:solidFill>
            </a:endParaRPr>
          </a:p>
        </p:txBody>
      </p:sp>
      <p:pic>
        <p:nvPicPr>
          <p:cNvPr id="13" name="图片 12"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graphicFrame>
        <p:nvGraphicFramePr>
          <p:cNvPr id="15" name="表格 14"/>
          <p:cNvGraphicFramePr>
            <a:graphicFrameLocks noGrp="1"/>
          </p:cNvGraphicFramePr>
          <p:nvPr/>
        </p:nvGraphicFramePr>
        <p:xfrm>
          <a:off x="1571604" y="2214554"/>
          <a:ext cx="5929354" cy="3786214"/>
        </p:xfrm>
        <a:graphic>
          <a:graphicData uri="http://schemas.openxmlformats.org/drawingml/2006/table">
            <a:tbl>
              <a:tblPr firstRow="1" bandRow="1">
                <a:tableStyleId>{17292A2E-F333-43FB-9621-5CBBE7FDCDCB}</a:tableStyleId>
              </a:tblPr>
              <a:tblGrid>
                <a:gridCol w="2428892"/>
                <a:gridCol w="3500462"/>
              </a:tblGrid>
              <a:tr h="559327">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1" kern="1200" dirty="0" smtClean="0"/>
                        <a:t>Additional Notes</a:t>
                      </a:r>
                      <a:endParaRPr lang="en-US" altLang="zh-CN" sz="2000" b="0" i="1" kern="1200" dirty="0" smtClean="0">
                        <a:solidFill>
                          <a:schemeClr val="bg1"/>
                        </a:solidFill>
                        <a:latin typeface="+mn-lt"/>
                        <a:ea typeface="+mn-ea"/>
                        <a:cs typeface="+mn-cs"/>
                      </a:endParaRPr>
                    </a:p>
                  </a:txBody>
                  <a:tcPr anchor="ct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000" b="0" i="1" kern="1200" dirty="0" smtClean="0">
                        <a:solidFill>
                          <a:schemeClr val="bg1"/>
                        </a:solidFill>
                        <a:latin typeface="+mn-lt"/>
                        <a:ea typeface="+mn-ea"/>
                        <a:cs typeface="+mn-cs"/>
                      </a:endParaRPr>
                    </a:p>
                  </a:txBody>
                  <a:tcPr/>
                </a:tc>
              </a:tr>
              <a:tr h="3226887">
                <a:tc>
                  <a:txBody>
                    <a:bodyPr/>
                    <a:lstStyle/>
                    <a:p>
                      <a:r>
                        <a:rPr lang="en-US" altLang="zh-CN" sz="2400" b="1" dirty="0" smtClean="0"/>
                        <a:t>Juliette </a:t>
                      </a:r>
                      <a:r>
                        <a:rPr lang="en-US" altLang="zh-CN" sz="2400" b="1" dirty="0" err="1" smtClean="0"/>
                        <a:t>Binoche</a:t>
                      </a:r>
                      <a:endParaRPr lang="en-US" altLang="zh-CN" sz="2800" b="1" dirty="0" smtClean="0"/>
                    </a:p>
                    <a:p>
                      <a:r>
                        <a:rPr lang="en-US" altLang="zh-CN" sz="2000" dirty="0" smtClean="0"/>
                        <a:t>a French actress, artist and</a:t>
                      </a:r>
                      <a:r>
                        <a:rPr lang="en-US" altLang="zh-CN" sz="2000" baseline="0" dirty="0" smtClean="0"/>
                        <a:t> </a:t>
                      </a:r>
                      <a:r>
                        <a:rPr lang="en-US" altLang="zh-CN" sz="2000" dirty="0" smtClean="0"/>
                        <a:t>dancer. She has appeared in more than 40 films</a:t>
                      </a:r>
                      <a:r>
                        <a:rPr lang="en-US" altLang="zh-CN" sz="2000" baseline="0" dirty="0" smtClean="0"/>
                        <a:t> </a:t>
                      </a:r>
                      <a:r>
                        <a:rPr lang="en-US" altLang="zh-CN" sz="2000" dirty="0" smtClean="0"/>
                        <a:t>since 1983 and her great</a:t>
                      </a:r>
                      <a:r>
                        <a:rPr lang="en-US" altLang="zh-CN" sz="2000" baseline="0" dirty="0" smtClean="0"/>
                        <a:t> </a:t>
                      </a:r>
                      <a:r>
                        <a:rPr lang="en-US" altLang="zh-CN" sz="2000" dirty="0" smtClean="0"/>
                        <a:t>performances have won</a:t>
                      </a:r>
                      <a:r>
                        <a:rPr lang="en-US" altLang="zh-CN" sz="2000" baseline="0" dirty="0" smtClean="0"/>
                        <a:t> </a:t>
                      </a:r>
                      <a:r>
                        <a:rPr lang="en-US" altLang="zh-CN" sz="2000" dirty="0" smtClean="0"/>
                        <a:t>her many awards.</a:t>
                      </a:r>
                    </a:p>
                  </a:txBody>
                  <a:tcPr/>
                </a:tc>
                <a:tc>
                  <a:txBody>
                    <a:bodyPr/>
                    <a:lstStyle/>
                    <a:p>
                      <a:endParaRPr lang="en-US" altLang="zh-CN" sz="2000" dirty="0" smtClean="0"/>
                    </a:p>
                  </a:txBody>
                  <a:tcPr/>
                </a:tc>
              </a:tr>
            </a:tbl>
          </a:graphicData>
        </a:graphic>
      </p:graphicFrame>
      <p:pic>
        <p:nvPicPr>
          <p:cNvPr id="16" name="图片 15" descr="21625C37-FC18-4C0A-95B8-7A312A9A0BCA_o.jpg"/>
          <p:cNvPicPr>
            <a:picLocks noChangeAspect="1"/>
          </p:cNvPicPr>
          <p:nvPr/>
        </p:nvPicPr>
        <p:blipFill>
          <a:blip r:embed="rId4" cstate="print"/>
          <a:stretch>
            <a:fillRect/>
          </a:stretch>
        </p:blipFill>
        <p:spPr>
          <a:xfrm>
            <a:off x="4357686" y="2928934"/>
            <a:ext cx="2950852" cy="29485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87699.gif">
            <a:hlinkClick r:id="rId2" action="ppaction://hlinksldjump"/>
          </p:cNvPr>
          <p:cNvPicPr>
            <a:picLocks noChangeAspect="1"/>
          </p:cNvPicPr>
          <p:nvPr/>
        </p:nvPicPr>
        <p:blipFill>
          <a:blip r:embed="rId3"/>
          <a:stretch>
            <a:fillRect/>
          </a:stretch>
        </p:blipFill>
        <p:spPr>
          <a:xfrm>
            <a:off x="8534432" y="6215082"/>
            <a:ext cx="466724" cy="466724"/>
          </a:xfrm>
          <a:prstGeom prst="rect">
            <a:avLst/>
          </a:prstGeom>
        </p:spPr>
      </p:pic>
      <p:graphicFrame>
        <p:nvGraphicFramePr>
          <p:cNvPr id="7" name="表格 6"/>
          <p:cNvGraphicFramePr>
            <a:graphicFrameLocks noGrp="1"/>
          </p:cNvGraphicFramePr>
          <p:nvPr/>
        </p:nvGraphicFramePr>
        <p:xfrm>
          <a:off x="1071538" y="2357430"/>
          <a:ext cx="7000924" cy="4084320"/>
        </p:xfrm>
        <a:graphic>
          <a:graphicData uri="http://schemas.openxmlformats.org/drawingml/2006/table">
            <a:tbl>
              <a:tblPr firstRow="1" bandRow="1">
                <a:tableStyleId>{1FECB4D8-DB02-4DC6-A0A2-4F2EBAE1DC90}</a:tableStyleId>
              </a:tblPr>
              <a:tblGrid>
                <a:gridCol w="7000924"/>
              </a:tblGrid>
              <a:tr h="124790">
                <a:tc>
                  <a:txBody>
                    <a:bodyPr/>
                    <a:lstStyle/>
                    <a:p>
                      <a:pPr algn="ctr"/>
                      <a:r>
                        <a:rPr lang="en-US" altLang="zh-CN" sz="2000" b="0" i="1" dirty="0" smtClean="0"/>
                        <a:t>Additional</a:t>
                      </a:r>
                      <a:r>
                        <a:rPr lang="en-US" altLang="zh-CN" sz="2000" b="0" i="1" baseline="0" dirty="0" smtClean="0"/>
                        <a:t> Tips</a:t>
                      </a:r>
                      <a:endParaRPr lang="zh-CN" altLang="en-US" sz="2000" b="0" i="1" dirty="0"/>
                    </a:p>
                  </a:txBody>
                  <a:tcPr/>
                </a:tc>
              </a:tr>
              <a:tr h="370840">
                <a:tc>
                  <a:txBody>
                    <a:bodyPr/>
                    <a:lstStyle/>
                    <a:p>
                      <a:r>
                        <a:rPr lang="en-US" altLang="zh-CN" sz="2400" b="1" dirty="0" smtClean="0"/>
                        <a:t>Asking for and giving recommendations</a:t>
                      </a:r>
                      <a:r>
                        <a:rPr lang="en-US" altLang="zh-CN" sz="1800" b="1" dirty="0" smtClean="0"/>
                        <a:t>        </a:t>
                      </a:r>
                      <a:endParaRPr lang="en-US" altLang="zh-CN" sz="2000" b="1" dirty="0" smtClean="0"/>
                    </a:p>
                    <a:p>
                      <a:r>
                        <a:rPr lang="en-US" altLang="zh-CN" sz="2000" dirty="0" smtClean="0"/>
                        <a:t>Here are</a:t>
                      </a:r>
                      <a:r>
                        <a:rPr lang="en-US" altLang="zh-CN" sz="2000" baseline="0" dirty="0" smtClean="0"/>
                        <a:t> </a:t>
                      </a:r>
                      <a:r>
                        <a:rPr lang="en-US" altLang="zh-CN" sz="2000" dirty="0" smtClean="0"/>
                        <a:t>some other ways to ask for and give recommendations.</a:t>
                      </a:r>
                    </a:p>
                  </a:txBody>
                  <a:tcPr/>
                </a:tc>
              </a:tr>
              <a:tr h="0">
                <a:tc>
                  <a:txBody>
                    <a:bodyPr/>
                    <a:lstStyle/>
                    <a:p>
                      <a:r>
                        <a:rPr lang="en-US" altLang="zh-CN" sz="2000" b="1" dirty="0" smtClean="0">
                          <a:solidFill>
                            <a:schemeClr val="accent3">
                              <a:lumMod val="75000"/>
                            </a:schemeClr>
                          </a:solidFill>
                        </a:rPr>
                        <a:t>Expressions for asking for recommendations:</a:t>
                      </a:r>
                    </a:p>
                    <a:p>
                      <a:r>
                        <a:rPr lang="en-US" altLang="zh-CN" sz="2000" kern="1200" baseline="0" dirty="0" smtClean="0"/>
                        <a:t>• Do you have any recommendations for …?</a:t>
                      </a:r>
                    </a:p>
                    <a:p>
                      <a:r>
                        <a:rPr lang="en-US" altLang="zh-CN" sz="2000" kern="1200" baseline="0" dirty="0" smtClean="0"/>
                        <a:t>• What would you do about ...?</a:t>
                      </a:r>
                    </a:p>
                    <a:p>
                      <a:r>
                        <a:rPr lang="en-US" altLang="zh-CN" sz="2000" kern="1200" baseline="0" dirty="0" smtClean="0"/>
                        <a:t>• I was hoping / wondering / thinking if …</a:t>
                      </a:r>
                      <a:endParaRPr lang="en-US" altLang="zh-CN" dirty="0" smtClean="0"/>
                    </a:p>
                  </a:txBody>
                  <a:tcPr/>
                </a:tc>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b="1" kern="1200" dirty="0" smtClean="0">
                          <a:solidFill>
                            <a:schemeClr val="accent3">
                              <a:lumMod val="75000"/>
                            </a:schemeClr>
                          </a:solidFill>
                        </a:rPr>
                        <a:t>Expressions for giving recommendations:</a:t>
                      </a:r>
                    </a:p>
                    <a:p>
                      <a:r>
                        <a:rPr lang="en-US" altLang="zh-CN" sz="2000" kern="1200" baseline="0" dirty="0" smtClean="0"/>
                        <a:t>• You might want to …</a:t>
                      </a:r>
                    </a:p>
                    <a:p>
                      <a:r>
                        <a:rPr lang="en-US" altLang="zh-CN" sz="2000" kern="1200" baseline="0" dirty="0" smtClean="0"/>
                        <a:t>• What I would do is to …</a:t>
                      </a:r>
                    </a:p>
                    <a:p>
                      <a:r>
                        <a:rPr lang="en-US" altLang="zh-CN" sz="2000" kern="1200" baseline="0" dirty="0" smtClean="0"/>
                        <a:t>• If I were you, I’d …</a:t>
                      </a:r>
                    </a:p>
                    <a:p>
                      <a:r>
                        <a:rPr lang="en-US" altLang="zh-CN" sz="2000" kern="1200" baseline="0" dirty="0" smtClean="0"/>
                        <a:t>• You could think about …</a:t>
                      </a:r>
                      <a:endParaRPr lang="en-US" altLang="zh-CN" sz="2000" kern="1200" baseline="0" dirty="0" smtClean="0">
                        <a:solidFill>
                          <a:schemeClr val="tx1"/>
                        </a:solidFill>
                        <a:latin typeface="+mn-lt"/>
                        <a:ea typeface="+mn-ea"/>
                        <a:cs typeface="+mn-cs"/>
                      </a:endParaRPr>
                    </a:p>
                  </a:txBody>
                  <a:tcPr/>
                </a:tc>
              </a:tr>
            </a:tbl>
          </a:graphicData>
        </a:graphic>
      </p:graphicFrame>
      <p:sp>
        <p:nvSpPr>
          <p:cNvPr id="4" name="矩形 3"/>
          <p:cNvSpPr/>
          <p:nvPr/>
        </p:nvSpPr>
        <p:spPr>
          <a:xfrm>
            <a:off x="0" y="1"/>
            <a:ext cx="9144000" cy="11429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Speaking for communication</a:t>
            </a:r>
            <a:endParaRPr lang="zh-CN" altLang="en-US" sz="4800" b="1" dirty="0">
              <a:solidFill>
                <a:schemeClr val="tx1"/>
              </a:solidFill>
              <a:latin typeface="+mj-lt"/>
              <a:ea typeface="微软雅黑" panose="020B0503020204020204" pitchFamily="34" charset="-122"/>
            </a:endParaRPr>
          </a:p>
        </p:txBody>
      </p:sp>
      <p:sp>
        <p:nvSpPr>
          <p:cNvPr id="3" name="TextBox 2"/>
          <p:cNvSpPr txBox="1"/>
          <p:nvPr/>
        </p:nvSpPr>
        <p:spPr>
          <a:xfrm>
            <a:off x="714348" y="1214422"/>
            <a:ext cx="1971565"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Role-play</a:t>
            </a:r>
            <a:endParaRPr lang="zh-CN" altLang="en-US" sz="3200" b="1" u="sng" dirty="0">
              <a:ln>
                <a:solidFill>
                  <a:schemeClr val="accent5"/>
                </a:solidFill>
              </a:ln>
              <a:solidFill>
                <a:schemeClr val="accent5">
                  <a:lumMod val="75000"/>
                </a:schemeClr>
              </a:solidFill>
            </a:endParaRPr>
          </a:p>
        </p:txBody>
      </p:sp>
      <p:sp>
        <p:nvSpPr>
          <p:cNvPr id="9" name="TextBox 8"/>
          <p:cNvSpPr txBox="1"/>
          <p:nvPr/>
        </p:nvSpPr>
        <p:spPr>
          <a:xfrm>
            <a:off x="725404" y="1785926"/>
            <a:ext cx="2489274" cy="553998"/>
          </a:xfrm>
          <a:prstGeom prst="rect">
            <a:avLst/>
          </a:prstGeom>
          <a:noFill/>
        </p:spPr>
        <p:txBody>
          <a:bodyPr wrap="square" rtlCol="0">
            <a:spAutoFit/>
          </a:bodyPr>
          <a:lstStyle/>
          <a:p>
            <a:r>
              <a:rPr lang="en-US" altLang="zh-CN" sz="3000" b="1" dirty="0" smtClean="0">
                <a:solidFill>
                  <a:srgbClr val="993300"/>
                </a:solidFill>
              </a:rPr>
              <a:t>Speaking skills</a:t>
            </a:r>
            <a:endParaRPr lang="zh-CN" altLang="en-US" sz="3000" b="1" dirty="0">
              <a:solidFill>
                <a:srgbClr val="9933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87699.gif">
            <a:hlinkClick r:id="rId2" action="ppaction://hlinksldjump"/>
          </p:cNvPr>
          <p:cNvPicPr>
            <a:picLocks noChangeAspect="1"/>
          </p:cNvPicPr>
          <p:nvPr/>
        </p:nvPicPr>
        <p:blipFill>
          <a:blip r:embed="rId3"/>
          <a:stretch>
            <a:fillRect/>
          </a:stretch>
        </p:blipFill>
        <p:spPr>
          <a:xfrm>
            <a:off x="8534432" y="6215082"/>
            <a:ext cx="466724" cy="466724"/>
          </a:xfrm>
          <a:prstGeom prst="rect">
            <a:avLst/>
          </a:prstGeom>
        </p:spPr>
      </p:pic>
      <p:graphicFrame>
        <p:nvGraphicFramePr>
          <p:cNvPr id="7" name="表格 6"/>
          <p:cNvGraphicFramePr>
            <a:graphicFrameLocks noGrp="1"/>
          </p:cNvGraphicFramePr>
          <p:nvPr/>
        </p:nvGraphicFramePr>
        <p:xfrm>
          <a:off x="1357290" y="2714620"/>
          <a:ext cx="6500858" cy="2468880"/>
        </p:xfrm>
        <a:graphic>
          <a:graphicData uri="http://schemas.openxmlformats.org/drawingml/2006/table">
            <a:tbl>
              <a:tblPr firstRow="1" bandRow="1">
                <a:tableStyleId>{1FECB4D8-DB02-4DC6-A0A2-4F2EBAE1DC90}</a:tableStyleId>
              </a:tblPr>
              <a:tblGrid>
                <a:gridCol w="6500858"/>
              </a:tblGrid>
              <a:tr h="124790">
                <a:tc>
                  <a:txBody>
                    <a:bodyPr/>
                    <a:lstStyle/>
                    <a:p>
                      <a:pPr algn="ctr"/>
                      <a:r>
                        <a:rPr lang="en-US" altLang="zh-CN" sz="2000" b="0" i="1" dirty="0" smtClean="0"/>
                        <a:t>Additional</a:t>
                      </a:r>
                      <a:r>
                        <a:rPr lang="en-US" altLang="zh-CN" sz="2000" b="0" i="1" baseline="0" dirty="0" smtClean="0"/>
                        <a:t> Tips</a:t>
                      </a:r>
                      <a:endParaRPr lang="zh-CN" altLang="en-US" sz="2000" b="0" i="1" dirty="0"/>
                    </a:p>
                  </a:txBody>
                  <a:tcPr/>
                </a:tc>
              </a:tr>
              <a:tr h="370840">
                <a:tc>
                  <a:txBody>
                    <a:bodyPr/>
                    <a:lstStyle/>
                    <a:p>
                      <a:r>
                        <a:rPr lang="en-US" altLang="zh-CN" sz="2400" b="1" dirty="0" smtClean="0"/>
                        <a:t>Asking for and giving recommendations</a:t>
                      </a:r>
                      <a:r>
                        <a:rPr lang="en-US" altLang="zh-CN" sz="1800" b="1" dirty="0" smtClean="0"/>
                        <a:t>        </a:t>
                      </a:r>
                      <a:endParaRPr lang="en-US" altLang="zh-CN" sz="2000" b="1" dirty="0" smtClean="0"/>
                    </a:p>
                  </a:txBody>
                  <a:tcPr/>
                </a:tc>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b="1" kern="1200" dirty="0" smtClean="0">
                          <a:solidFill>
                            <a:schemeClr val="accent3">
                              <a:lumMod val="75000"/>
                            </a:schemeClr>
                          </a:solidFill>
                          <a:latin typeface="+mn-lt"/>
                          <a:ea typeface="+mn-ea"/>
                          <a:cs typeface="+mn-cs"/>
                        </a:rPr>
                        <a:t>Expressions for accepting recommendations:</a:t>
                      </a:r>
                    </a:p>
                    <a:p>
                      <a:r>
                        <a:rPr lang="en-US" altLang="zh-CN" sz="2000" kern="1200" baseline="0" dirty="0" smtClean="0">
                          <a:solidFill>
                            <a:schemeClr val="dk1"/>
                          </a:solidFill>
                          <a:latin typeface="+mn-lt"/>
                          <a:ea typeface="+mn-ea"/>
                          <a:cs typeface="+mn-cs"/>
                        </a:rPr>
                        <a:t>• That is a good recommendation.</a:t>
                      </a:r>
                    </a:p>
                    <a:p>
                      <a:pPr marL="180975" indent="-180975"/>
                      <a:r>
                        <a:rPr lang="en-US" altLang="zh-CN" sz="2000" kern="1200" baseline="0" dirty="0" smtClean="0">
                          <a:solidFill>
                            <a:schemeClr val="dk1"/>
                          </a:solidFill>
                          <a:latin typeface="+mn-lt"/>
                          <a:ea typeface="+mn-ea"/>
                          <a:cs typeface="+mn-cs"/>
                        </a:rPr>
                        <a:t>• That sounds like a good idea! / Great. / That’s very helpful.</a:t>
                      </a:r>
                    </a:p>
                    <a:p>
                      <a:r>
                        <a:rPr lang="en-US" altLang="zh-CN" sz="2000" kern="1200" baseline="0" dirty="0" smtClean="0">
                          <a:solidFill>
                            <a:schemeClr val="dk1"/>
                          </a:solidFill>
                          <a:latin typeface="+mn-lt"/>
                          <a:ea typeface="+mn-ea"/>
                          <a:cs typeface="+mn-cs"/>
                        </a:rPr>
                        <a:t>• Great. Sounds like the perfect place to go!</a:t>
                      </a:r>
                    </a:p>
                    <a:p>
                      <a:r>
                        <a:rPr lang="en-US" altLang="zh-CN" sz="2000" kern="1200" baseline="0" dirty="0" smtClean="0">
                          <a:solidFill>
                            <a:schemeClr val="dk1"/>
                          </a:solidFill>
                          <a:latin typeface="+mn-lt"/>
                          <a:ea typeface="+mn-ea"/>
                          <a:cs typeface="+mn-cs"/>
                        </a:rPr>
                        <a:t>• OK, why don’t we do that?</a:t>
                      </a:r>
                    </a:p>
                  </a:txBody>
                  <a:tcPr/>
                </a:tc>
              </a:tr>
            </a:tbl>
          </a:graphicData>
        </a:graphic>
      </p:graphicFrame>
      <p:sp>
        <p:nvSpPr>
          <p:cNvPr id="4" name="矩形 3"/>
          <p:cNvSpPr/>
          <p:nvPr/>
        </p:nvSpPr>
        <p:spPr>
          <a:xfrm>
            <a:off x="0" y="1"/>
            <a:ext cx="9144000" cy="11429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Speaking for communication</a:t>
            </a:r>
            <a:endParaRPr lang="zh-CN" altLang="en-US" sz="4800" b="1" dirty="0">
              <a:solidFill>
                <a:schemeClr val="tx1"/>
              </a:solidFill>
              <a:latin typeface="+mj-lt"/>
              <a:ea typeface="微软雅黑" panose="020B0503020204020204" pitchFamily="34" charset="-122"/>
            </a:endParaRPr>
          </a:p>
        </p:txBody>
      </p:sp>
      <p:sp>
        <p:nvSpPr>
          <p:cNvPr id="3" name="TextBox 2"/>
          <p:cNvSpPr txBox="1"/>
          <p:nvPr/>
        </p:nvSpPr>
        <p:spPr>
          <a:xfrm>
            <a:off x="714348" y="1214422"/>
            <a:ext cx="1971565"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Role-play</a:t>
            </a:r>
            <a:endParaRPr lang="zh-CN" altLang="en-US" sz="3200" b="1" u="sng" dirty="0">
              <a:ln>
                <a:solidFill>
                  <a:schemeClr val="accent5"/>
                </a:solidFill>
              </a:ln>
              <a:solidFill>
                <a:schemeClr val="accent5">
                  <a:lumMod val="75000"/>
                </a:schemeClr>
              </a:solidFill>
            </a:endParaRPr>
          </a:p>
        </p:txBody>
      </p:sp>
      <p:sp>
        <p:nvSpPr>
          <p:cNvPr id="9" name="TextBox 8"/>
          <p:cNvSpPr txBox="1"/>
          <p:nvPr/>
        </p:nvSpPr>
        <p:spPr>
          <a:xfrm>
            <a:off x="725404" y="1785926"/>
            <a:ext cx="2489274" cy="553998"/>
          </a:xfrm>
          <a:prstGeom prst="rect">
            <a:avLst/>
          </a:prstGeom>
          <a:noFill/>
        </p:spPr>
        <p:txBody>
          <a:bodyPr wrap="square" rtlCol="0">
            <a:spAutoFit/>
          </a:bodyPr>
          <a:lstStyle/>
          <a:p>
            <a:r>
              <a:rPr lang="en-US" altLang="zh-CN" sz="3000" b="1" dirty="0" smtClean="0">
                <a:solidFill>
                  <a:srgbClr val="993300"/>
                </a:solidFill>
              </a:rPr>
              <a:t>Speaking skills</a:t>
            </a:r>
            <a:endParaRPr lang="zh-CN" altLang="en-US" sz="3000" b="1" dirty="0">
              <a:solidFill>
                <a:srgbClr val="9933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Speaking for communication</a:t>
            </a:r>
            <a:endParaRPr lang="zh-CN" altLang="en-US" sz="4800" b="1" dirty="0">
              <a:solidFill>
                <a:schemeClr val="tx1"/>
              </a:solidFill>
              <a:latin typeface="+mj-lt"/>
              <a:ea typeface="微软雅黑" panose="020B0503020204020204" pitchFamily="34" charset="-122"/>
            </a:endParaRPr>
          </a:p>
        </p:txBody>
      </p:sp>
      <p:sp>
        <p:nvSpPr>
          <p:cNvPr id="3" name="TextBox 2"/>
          <p:cNvSpPr txBox="1"/>
          <p:nvPr/>
        </p:nvSpPr>
        <p:spPr>
          <a:xfrm>
            <a:off x="714348" y="1214422"/>
            <a:ext cx="1971565"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Role-play</a:t>
            </a:r>
            <a:endParaRPr lang="zh-CN" altLang="en-US" sz="3200" b="1" u="sng" dirty="0">
              <a:ln>
                <a:solidFill>
                  <a:schemeClr val="accent5"/>
                </a:solidFill>
              </a:ln>
              <a:solidFill>
                <a:schemeClr val="accent5">
                  <a:lumMod val="75000"/>
                </a:schemeClr>
              </a:solidFill>
            </a:endParaRPr>
          </a:p>
        </p:txBody>
      </p:sp>
      <p:grpSp>
        <p:nvGrpSpPr>
          <p:cNvPr id="2" name="组合 26"/>
          <p:cNvGrpSpPr/>
          <p:nvPr/>
        </p:nvGrpSpPr>
        <p:grpSpPr>
          <a:xfrm>
            <a:off x="785786" y="2285992"/>
            <a:ext cx="7072362" cy="499220"/>
            <a:chOff x="857224" y="1500174"/>
            <a:chExt cx="7072362" cy="499220"/>
          </a:xfrm>
        </p:grpSpPr>
        <p:sp>
          <p:nvSpPr>
            <p:cNvPr id="6" name="矩形 5"/>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3</a:t>
              </a:r>
              <a:endParaRPr lang="en-US" altLang="zh-CN" sz="2400" dirty="0" smtClean="0">
                <a:solidFill>
                  <a:schemeClr val="bg1"/>
                </a:solidFill>
              </a:endParaRPr>
            </a:p>
          </p:txBody>
        </p:sp>
        <p:sp>
          <p:nvSpPr>
            <p:cNvPr id="7" name="TextBox 6"/>
            <p:cNvSpPr txBox="1"/>
            <p:nvPr/>
          </p:nvSpPr>
          <p:spPr>
            <a:xfrm>
              <a:off x="1214414" y="1537729"/>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Read the flowchart and fill in the blanks.</a:t>
              </a:r>
            </a:p>
          </p:txBody>
        </p:sp>
      </p:grpSp>
      <p:sp>
        <p:nvSpPr>
          <p:cNvPr id="8" name="矩形 7"/>
          <p:cNvSpPr/>
          <p:nvPr/>
        </p:nvSpPr>
        <p:spPr>
          <a:xfrm>
            <a:off x="1214414" y="2928934"/>
            <a:ext cx="6072230" cy="3046988"/>
          </a:xfrm>
          <a:prstGeom prst="rect">
            <a:avLst/>
          </a:prstGeom>
        </p:spPr>
        <p:txBody>
          <a:bodyPr wrap="square">
            <a:spAutoFit/>
          </a:bodyPr>
          <a:lstStyle/>
          <a:p>
            <a:r>
              <a:rPr lang="en-US" altLang="zh-CN" sz="2400" i="1" dirty="0" smtClean="0">
                <a:solidFill>
                  <a:srgbClr val="FF0000"/>
                </a:solidFill>
              </a:rPr>
              <a:t>1) do you recommend</a:t>
            </a:r>
          </a:p>
          <a:p>
            <a:r>
              <a:rPr lang="en-US" altLang="zh-CN" sz="2400" i="1" dirty="0" smtClean="0">
                <a:solidFill>
                  <a:srgbClr val="FF0000"/>
                </a:solidFill>
              </a:rPr>
              <a:t>2) How about</a:t>
            </a:r>
          </a:p>
          <a:p>
            <a:r>
              <a:rPr lang="en-US" altLang="zh-CN" sz="2400" i="1" dirty="0" smtClean="0">
                <a:solidFill>
                  <a:srgbClr val="FF0000"/>
                </a:solidFill>
              </a:rPr>
              <a:t>3) What’s it about</a:t>
            </a:r>
          </a:p>
          <a:p>
            <a:r>
              <a:rPr lang="en-US" altLang="zh-CN" sz="2400" i="1" dirty="0" smtClean="0">
                <a:solidFill>
                  <a:srgbClr val="FF0000"/>
                </a:solidFill>
              </a:rPr>
              <a:t>4) Who’s in it</a:t>
            </a:r>
          </a:p>
          <a:p>
            <a:r>
              <a:rPr lang="en-US" altLang="zh-CN" sz="2400" i="1" dirty="0" smtClean="0">
                <a:solidFill>
                  <a:srgbClr val="FF0000"/>
                </a:solidFill>
              </a:rPr>
              <a:t>5) Do you think I’d like it</a:t>
            </a:r>
          </a:p>
          <a:p>
            <a:r>
              <a:rPr lang="en-US" altLang="zh-CN" sz="2400" i="1" dirty="0" smtClean="0">
                <a:solidFill>
                  <a:srgbClr val="FF0000"/>
                </a:solidFill>
              </a:rPr>
              <a:t>6) if you prefer</a:t>
            </a:r>
          </a:p>
          <a:p>
            <a:r>
              <a:rPr lang="en-US" altLang="zh-CN" sz="2400" i="1" dirty="0" smtClean="0">
                <a:solidFill>
                  <a:srgbClr val="FF0000"/>
                </a:solidFill>
              </a:rPr>
              <a:t>7) I think you’d like</a:t>
            </a:r>
          </a:p>
          <a:p>
            <a:r>
              <a:rPr lang="en-US" altLang="zh-CN" sz="2400" i="1" dirty="0" smtClean="0">
                <a:solidFill>
                  <a:srgbClr val="FF0000"/>
                </a:solidFill>
              </a:rPr>
              <a:t>8) Thanks for your recommendation</a:t>
            </a:r>
          </a:p>
        </p:txBody>
      </p:sp>
      <p:pic>
        <p:nvPicPr>
          <p:cNvPr id="9" name="图片 8"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slide(fromBottom)">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slide(fromBottom)">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slide(fromBottom)">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slide(fromBottom)">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slide(fromBottom)">
                                      <p:cBhvr>
                                        <p:cTn id="32" dur="500"/>
                                        <p:tgtEl>
                                          <p:spTgt spid="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slide(fromBottom)">
                                      <p:cBhvr>
                                        <p:cTn id="37" dur="500"/>
                                        <p:tgtEl>
                                          <p:spTgt spid="8">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animEffect transition="in" filter="slide(fromBottom)">
                                      <p:cBhvr>
                                        <p:cTn id="42" dur="500"/>
                                        <p:tgtEl>
                                          <p:spTgt spid="8">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grpId="0" nodeType="clickEffect">
                                  <p:stCondLst>
                                    <p:cond delay="0"/>
                                  </p:stCondLst>
                                  <p:childTnLst>
                                    <p:set>
                                      <p:cBhvr>
                                        <p:cTn id="46" dur="1" fill="hold">
                                          <p:stCondLst>
                                            <p:cond delay="0"/>
                                          </p:stCondLst>
                                        </p:cTn>
                                        <p:tgtEl>
                                          <p:spTgt spid="8">
                                            <p:txEl>
                                              <p:pRg st="7" end="7"/>
                                            </p:txEl>
                                          </p:spTgt>
                                        </p:tgtEl>
                                        <p:attrNameLst>
                                          <p:attrName>style.visibility</p:attrName>
                                        </p:attrNameLst>
                                      </p:cBhvr>
                                      <p:to>
                                        <p:strVal val="visible"/>
                                      </p:to>
                                    </p:set>
                                    <p:animEffect transition="in" filter="slide(fromBottom)">
                                      <p:cBhvr>
                                        <p:cTn id="47"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Speaking for communication</a:t>
            </a:r>
            <a:endParaRPr lang="zh-CN" altLang="en-US" sz="4800" b="1" dirty="0">
              <a:solidFill>
                <a:schemeClr val="tx1"/>
              </a:solidFill>
              <a:latin typeface="+mj-lt"/>
              <a:ea typeface="微软雅黑" panose="020B0503020204020204" pitchFamily="34" charset="-122"/>
            </a:endParaRPr>
          </a:p>
        </p:txBody>
      </p:sp>
      <p:sp>
        <p:nvSpPr>
          <p:cNvPr id="5" name="TextBox 4"/>
          <p:cNvSpPr txBox="1"/>
          <p:nvPr/>
        </p:nvSpPr>
        <p:spPr>
          <a:xfrm>
            <a:off x="714348" y="1214422"/>
            <a:ext cx="1971565"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Role-play</a:t>
            </a:r>
            <a:endParaRPr lang="zh-CN" altLang="en-US" sz="3200" b="1" u="sng" dirty="0">
              <a:ln>
                <a:solidFill>
                  <a:schemeClr val="accent5"/>
                </a:solidFill>
              </a:ln>
              <a:solidFill>
                <a:schemeClr val="accent5">
                  <a:lumMod val="75000"/>
                </a:schemeClr>
              </a:solidFill>
            </a:endParaRPr>
          </a:p>
        </p:txBody>
      </p:sp>
      <p:grpSp>
        <p:nvGrpSpPr>
          <p:cNvPr id="2" name="组合 26"/>
          <p:cNvGrpSpPr/>
          <p:nvPr/>
        </p:nvGrpSpPr>
        <p:grpSpPr>
          <a:xfrm>
            <a:off x="785786" y="1951956"/>
            <a:ext cx="7072362" cy="476912"/>
            <a:chOff x="857224" y="1500174"/>
            <a:chExt cx="7072362" cy="476912"/>
          </a:xfrm>
        </p:grpSpPr>
        <p:sp>
          <p:nvSpPr>
            <p:cNvPr id="7" name="矩形 6"/>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4</a:t>
              </a:r>
              <a:endParaRPr lang="en-US" altLang="zh-CN" sz="2400" dirty="0" smtClean="0">
                <a:solidFill>
                  <a:schemeClr val="bg1"/>
                </a:solidFill>
              </a:endParaRPr>
            </a:p>
          </p:txBody>
        </p:sp>
        <p:sp>
          <p:nvSpPr>
            <p:cNvPr id="8" name="TextBox 7"/>
            <p:cNvSpPr txBox="1"/>
            <p:nvPr/>
          </p:nvSpPr>
          <p:spPr>
            <a:xfrm>
              <a:off x="1214414" y="1515421"/>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Role-play the situations.</a:t>
              </a:r>
            </a:p>
          </p:txBody>
        </p:sp>
      </p:grpSp>
      <p:sp>
        <p:nvSpPr>
          <p:cNvPr id="10" name="TextBox 9"/>
          <p:cNvSpPr txBox="1"/>
          <p:nvPr/>
        </p:nvSpPr>
        <p:spPr>
          <a:xfrm>
            <a:off x="1142976" y="2500306"/>
            <a:ext cx="4691349" cy="1107996"/>
          </a:xfrm>
          <a:prstGeom prst="rect">
            <a:avLst/>
          </a:prstGeom>
          <a:noFill/>
        </p:spPr>
        <p:txBody>
          <a:bodyPr wrap="none" rtlCol="0">
            <a:spAutoFit/>
          </a:bodyPr>
          <a:lstStyle/>
          <a:p>
            <a:r>
              <a:rPr lang="en-US" altLang="zh-CN" sz="2400" b="1" dirty="0" smtClean="0"/>
              <a:t>Situation 1</a:t>
            </a:r>
          </a:p>
          <a:p>
            <a:r>
              <a:rPr lang="en-US" altLang="zh-CN" sz="2400" dirty="0" smtClean="0">
                <a:solidFill>
                  <a:srgbClr val="993300"/>
                </a:solidFill>
              </a:rPr>
              <a:t>Finding a place for a birthday dinner</a:t>
            </a:r>
            <a:endParaRPr lang="en-US" altLang="zh-CN" sz="1600" dirty="0" smtClean="0"/>
          </a:p>
          <a:p>
            <a:endParaRPr lang="zh-CN" altLang="en-US" dirty="0"/>
          </a:p>
        </p:txBody>
      </p:sp>
      <p:pic>
        <p:nvPicPr>
          <p:cNvPr id="9" name="图片 8"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12" name="TextBox 11"/>
          <p:cNvSpPr txBox="1"/>
          <p:nvPr/>
        </p:nvSpPr>
        <p:spPr>
          <a:xfrm>
            <a:off x="500034" y="3429000"/>
            <a:ext cx="4143404" cy="224676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sz="2000" dirty="0" smtClean="0"/>
              <a:t>Student A</a:t>
            </a:r>
          </a:p>
          <a:p>
            <a:pPr marL="180975" indent="-180975">
              <a:buClr>
                <a:schemeClr val="tx1"/>
              </a:buClr>
              <a:buSzPct val="100000"/>
              <a:buFont typeface="Wingdings" pitchFamily="2" charset="2"/>
              <a:buChar char="Ø"/>
            </a:pPr>
            <a:r>
              <a:rPr lang="en-US" altLang="zh-CN" sz="2000" i="1" dirty="0" smtClean="0">
                <a:solidFill>
                  <a:srgbClr val="FF0000"/>
                </a:solidFill>
              </a:rPr>
              <a:t>I plan to invite my friends to dinner. </a:t>
            </a:r>
            <a:r>
              <a:rPr lang="en-US" altLang="zh-CN" sz="2000" b="1" i="1" dirty="0" smtClean="0">
                <a:solidFill>
                  <a:schemeClr val="accent1"/>
                </a:solidFill>
              </a:rPr>
              <a:t>Do you have a nice place to recommend?</a:t>
            </a:r>
          </a:p>
          <a:p>
            <a:pPr marL="180975" indent="-180975">
              <a:buClr>
                <a:schemeClr val="tx1"/>
              </a:buClr>
              <a:buSzPct val="100000"/>
              <a:buFont typeface="Wingdings" pitchFamily="2" charset="2"/>
              <a:buChar char="Ø"/>
            </a:pPr>
            <a:r>
              <a:rPr lang="en-US" altLang="zh-CN" sz="2000" i="1" dirty="0" smtClean="0">
                <a:solidFill>
                  <a:srgbClr val="FF0000"/>
                </a:solidFill>
              </a:rPr>
              <a:t>I know the food is good there, but it’s a bit too crowded.</a:t>
            </a:r>
          </a:p>
          <a:p>
            <a:pPr marL="180975" indent="-180975">
              <a:buClr>
                <a:schemeClr val="tx1"/>
              </a:buClr>
              <a:buSzPct val="100000"/>
              <a:buFont typeface="Wingdings" pitchFamily="2" charset="2"/>
              <a:buChar char="Ø"/>
            </a:pPr>
            <a:r>
              <a:rPr lang="en-US" altLang="zh-CN" sz="2000" b="1" i="1" dirty="0" smtClean="0">
                <a:solidFill>
                  <a:schemeClr val="accent1"/>
                </a:solidFill>
              </a:rPr>
              <a:t>That sounds perfect.</a:t>
            </a:r>
          </a:p>
        </p:txBody>
      </p:sp>
      <p:sp>
        <p:nvSpPr>
          <p:cNvPr id="13" name="TextBox 12"/>
          <p:cNvSpPr txBox="1"/>
          <p:nvPr/>
        </p:nvSpPr>
        <p:spPr>
          <a:xfrm>
            <a:off x="4786314" y="3429000"/>
            <a:ext cx="3714776" cy="286232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2000" dirty="0" smtClean="0"/>
              <a:t>Student B</a:t>
            </a:r>
          </a:p>
          <a:p>
            <a:pPr marL="180975" indent="-180975">
              <a:buClr>
                <a:schemeClr val="tx1"/>
              </a:buClr>
              <a:buSzPct val="100000"/>
              <a:buFont typeface="Wingdings" pitchFamily="2" charset="2"/>
              <a:buChar char="Ø"/>
            </a:pPr>
            <a:r>
              <a:rPr lang="en-US" altLang="zh-CN" sz="2000" b="1" i="1" dirty="0" smtClean="0">
                <a:solidFill>
                  <a:schemeClr val="accent1"/>
                </a:solidFill>
              </a:rPr>
              <a:t>How about the Sichuan restaurant</a:t>
            </a:r>
            <a:r>
              <a:rPr lang="en-US" altLang="zh-CN" sz="2000" i="1" dirty="0" smtClean="0">
                <a:solidFill>
                  <a:srgbClr val="FF0000"/>
                </a:solidFill>
              </a:rPr>
              <a:t> beside the university gate? The food is delicious there!</a:t>
            </a:r>
          </a:p>
          <a:p>
            <a:pPr marL="180975" indent="-180975">
              <a:buClr>
                <a:schemeClr val="tx1"/>
              </a:buClr>
              <a:buSzPct val="100000"/>
              <a:buFont typeface="Wingdings" pitchFamily="2" charset="2"/>
              <a:buChar char="Ø"/>
            </a:pPr>
            <a:r>
              <a:rPr lang="en-US" altLang="zh-CN" sz="2000" b="1" i="1" dirty="0" smtClean="0">
                <a:solidFill>
                  <a:schemeClr val="accent1"/>
                </a:solidFill>
              </a:rPr>
              <a:t>In that case, why not try the Sunset Restaurant?</a:t>
            </a:r>
            <a:r>
              <a:rPr lang="en-US" altLang="zh-CN" sz="2000" i="1" dirty="0" smtClean="0">
                <a:solidFill>
                  <a:srgbClr val="FF0000"/>
                </a:solidFill>
              </a:rPr>
              <a:t> They have a large private room specially designed for activities like a birthday party.</a:t>
            </a:r>
            <a:endParaRPr lang="en-US" altLang="zh-CN" sz="2000" b="1" i="1" dirty="0" smtClean="0">
              <a:solidFill>
                <a:schemeClr val="accen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animEffect transition="in" filter="fade">
                                      <p:cBhvr>
                                        <p:cTn id="15" dur="500"/>
                                        <p:tgtEl>
                                          <p:spTgt spid="10">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slide(fromBottom)">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slide(fromBottom)">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2" grpId="0" animBg="1"/>
      <p:bldP spid="1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Speaking for communication</a:t>
            </a:r>
            <a:endParaRPr lang="zh-CN" altLang="en-US" sz="4800" b="1" dirty="0">
              <a:solidFill>
                <a:schemeClr val="tx1"/>
              </a:solidFill>
              <a:latin typeface="+mj-lt"/>
              <a:ea typeface="微软雅黑" panose="020B0503020204020204" pitchFamily="34" charset="-122"/>
            </a:endParaRPr>
          </a:p>
        </p:txBody>
      </p:sp>
      <p:sp>
        <p:nvSpPr>
          <p:cNvPr id="5" name="TextBox 4"/>
          <p:cNvSpPr txBox="1"/>
          <p:nvPr/>
        </p:nvSpPr>
        <p:spPr>
          <a:xfrm>
            <a:off x="714348" y="1214422"/>
            <a:ext cx="1971565"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Role-play</a:t>
            </a:r>
            <a:endParaRPr lang="zh-CN" altLang="en-US" sz="3200" b="1" u="sng" dirty="0">
              <a:ln>
                <a:solidFill>
                  <a:schemeClr val="accent5"/>
                </a:solidFill>
              </a:ln>
              <a:solidFill>
                <a:schemeClr val="accent5">
                  <a:lumMod val="75000"/>
                </a:schemeClr>
              </a:solidFill>
            </a:endParaRPr>
          </a:p>
        </p:txBody>
      </p:sp>
      <p:grpSp>
        <p:nvGrpSpPr>
          <p:cNvPr id="2" name="组合 26"/>
          <p:cNvGrpSpPr/>
          <p:nvPr/>
        </p:nvGrpSpPr>
        <p:grpSpPr>
          <a:xfrm>
            <a:off x="785786" y="1951956"/>
            <a:ext cx="7072362" cy="476912"/>
            <a:chOff x="857224" y="1500174"/>
            <a:chExt cx="7072362" cy="476912"/>
          </a:xfrm>
        </p:grpSpPr>
        <p:sp>
          <p:nvSpPr>
            <p:cNvPr id="7" name="矩形 6"/>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4</a:t>
              </a:r>
              <a:endParaRPr lang="en-US" altLang="zh-CN" sz="2400" dirty="0" smtClean="0">
                <a:solidFill>
                  <a:schemeClr val="bg1"/>
                </a:solidFill>
              </a:endParaRPr>
            </a:p>
          </p:txBody>
        </p:sp>
        <p:sp>
          <p:nvSpPr>
            <p:cNvPr id="8" name="TextBox 7"/>
            <p:cNvSpPr txBox="1"/>
            <p:nvPr/>
          </p:nvSpPr>
          <p:spPr>
            <a:xfrm>
              <a:off x="1214414" y="1515421"/>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Role-play the situations.</a:t>
              </a:r>
            </a:p>
          </p:txBody>
        </p:sp>
      </p:grpSp>
      <p:sp>
        <p:nvSpPr>
          <p:cNvPr id="10" name="TextBox 9"/>
          <p:cNvSpPr txBox="1"/>
          <p:nvPr/>
        </p:nvSpPr>
        <p:spPr>
          <a:xfrm>
            <a:off x="1142976" y="2500306"/>
            <a:ext cx="4944559" cy="830997"/>
          </a:xfrm>
          <a:prstGeom prst="rect">
            <a:avLst/>
          </a:prstGeom>
          <a:noFill/>
        </p:spPr>
        <p:txBody>
          <a:bodyPr wrap="none" rtlCol="0">
            <a:spAutoFit/>
          </a:bodyPr>
          <a:lstStyle/>
          <a:p>
            <a:r>
              <a:rPr lang="en-US" altLang="zh-CN" sz="2400" b="1" dirty="0" smtClean="0"/>
              <a:t>Situation 2</a:t>
            </a:r>
          </a:p>
          <a:p>
            <a:r>
              <a:rPr lang="en-US" altLang="zh-CN" sz="2400" dirty="0" smtClean="0">
                <a:solidFill>
                  <a:srgbClr val="993300"/>
                </a:solidFill>
              </a:rPr>
              <a:t>Looking for a part-time job on campus</a:t>
            </a:r>
            <a:endParaRPr lang="zh-CN" altLang="en-US" dirty="0"/>
          </a:p>
        </p:txBody>
      </p:sp>
      <p:pic>
        <p:nvPicPr>
          <p:cNvPr id="9" name="图片 8"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12" name="TextBox 11"/>
          <p:cNvSpPr txBox="1"/>
          <p:nvPr/>
        </p:nvSpPr>
        <p:spPr>
          <a:xfrm>
            <a:off x="500034" y="3429000"/>
            <a:ext cx="4143404" cy="286232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sz="2000" dirty="0" smtClean="0"/>
              <a:t>Student A</a:t>
            </a:r>
          </a:p>
          <a:p>
            <a:pPr marL="180975" indent="-180975">
              <a:buClr>
                <a:schemeClr val="tx1"/>
              </a:buClr>
              <a:buSzPct val="100000"/>
              <a:buFont typeface="Wingdings" pitchFamily="2" charset="2"/>
              <a:buChar char="Ø"/>
            </a:pPr>
            <a:r>
              <a:rPr lang="en-US" altLang="zh-CN" sz="2000" b="1" i="1" dirty="0" smtClean="0">
                <a:solidFill>
                  <a:schemeClr val="accent1"/>
                </a:solidFill>
              </a:rPr>
              <a:t>I’m thinking of </a:t>
            </a:r>
            <a:r>
              <a:rPr lang="en-US" altLang="zh-CN" sz="2000" i="1" dirty="0" smtClean="0">
                <a:solidFill>
                  <a:srgbClr val="FF0000"/>
                </a:solidFill>
              </a:rPr>
              <a:t>doing a part-time job to cover some of my tuition fees (</a:t>
            </a:r>
            <a:r>
              <a:rPr lang="zh-CN" altLang="en-US" sz="2000" i="1" dirty="0" smtClean="0">
                <a:solidFill>
                  <a:srgbClr val="FF0000"/>
                </a:solidFill>
              </a:rPr>
              <a:t>学费</a:t>
            </a:r>
            <a:r>
              <a:rPr lang="en-US" altLang="zh-CN" sz="2000" i="1" dirty="0" smtClean="0">
                <a:solidFill>
                  <a:srgbClr val="FF0000"/>
                </a:solidFill>
              </a:rPr>
              <a:t>). </a:t>
            </a:r>
            <a:r>
              <a:rPr lang="en-US" altLang="zh-CN" sz="2000" b="1" i="1" dirty="0" smtClean="0">
                <a:solidFill>
                  <a:schemeClr val="accent1"/>
                </a:solidFill>
              </a:rPr>
              <a:t>What do you think I should do?</a:t>
            </a:r>
          </a:p>
          <a:p>
            <a:pPr marL="180975" indent="-180975">
              <a:buClr>
                <a:schemeClr val="tx1"/>
              </a:buClr>
              <a:buSzPct val="100000"/>
              <a:buFont typeface="Wingdings" pitchFamily="2" charset="2"/>
              <a:buChar char="Ø"/>
            </a:pPr>
            <a:r>
              <a:rPr lang="en-US" altLang="zh-CN" sz="2000" b="1" i="1" dirty="0" smtClean="0">
                <a:solidFill>
                  <a:schemeClr val="accent1"/>
                </a:solidFill>
              </a:rPr>
              <a:t>Well they are pretty good ideas. But I prefer to </a:t>
            </a:r>
            <a:r>
              <a:rPr lang="en-US" altLang="zh-CN" sz="2000" i="1" dirty="0" smtClean="0">
                <a:solidFill>
                  <a:srgbClr val="FF0000"/>
                </a:solidFill>
              </a:rPr>
              <a:t>find a job that is related to what I’m learning.</a:t>
            </a:r>
          </a:p>
          <a:p>
            <a:pPr marL="180975" indent="-180975">
              <a:buClr>
                <a:schemeClr val="tx1"/>
              </a:buClr>
              <a:buSzPct val="100000"/>
              <a:buFont typeface="Wingdings" pitchFamily="2" charset="2"/>
              <a:buChar char="Ø"/>
            </a:pPr>
            <a:r>
              <a:rPr lang="en-US" altLang="zh-CN" sz="2000" b="1" i="1" dirty="0" smtClean="0">
                <a:solidFill>
                  <a:schemeClr val="accent1"/>
                </a:solidFill>
              </a:rPr>
              <a:t>That’s a great idea!</a:t>
            </a:r>
          </a:p>
        </p:txBody>
      </p:sp>
      <p:sp>
        <p:nvSpPr>
          <p:cNvPr id="13" name="TextBox 12"/>
          <p:cNvSpPr txBox="1"/>
          <p:nvPr/>
        </p:nvSpPr>
        <p:spPr>
          <a:xfrm>
            <a:off x="4786314" y="3429000"/>
            <a:ext cx="3714776" cy="193899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2000" dirty="0" smtClean="0"/>
              <a:t>Student B</a:t>
            </a:r>
          </a:p>
          <a:p>
            <a:pPr marL="180975" indent="-180975">
              <a:buClr>
                <a:schemeClr val="tx1"/>
              </a:buClr>
              <a:buSzPct val="100000"/>
              <a:buFont typeface="Wingdings" pitchFamily="2" charset="2"/>
              <a:buChar char="Ø"/>
            </a:pPr>
            <a:r>
              <a:rPr lang="en-US" altLang="zh-CN" sz="2000" b="1" i="1" dirty="0" smtClean="0">
                <a:solidFill>
                  <a:schemeClr val="accent1"/>
                </a:solidFill>
              </a:rPr>
              <a:t>If you prefer to </a:t>
            </a:r>
            <a:r>
              <a:rPr lang="en-US" altLang="zh-CN" sz="2000" i="1" dirty="0" smtClean="0">
                <a:solidFill>
                  <a:srgbClr val="FF0000"/>
                </a:solidFill>
              </a:rPr>
              <a:t>work on campus, </a:t>
            </a:r>
            <a:r>
              <a:rPr lang="en-US" altLang="zh-CN" sz="2000" b="1" i="1" dirty="0" smtClean="0">
                <a:solidFill>
                  <a:schemeClr val="accent1"/>
                </a:solidFill>
              </a:rPr>
              <a:t>you may get a job </a:t>
            </a:r>
            <a:r>
              <a:rPr lang="en-US" altLang="zh-CN" sz="2000" i="1" dirty="0" smtClean="0">
                <a:solidFill>
                  <a:srgbClr val="FF0000"/>
                </a:solidFill>
              </a:rPr>
              <a:t>in the library.</a:t>
            </a:r>
          </a:p>
          <a:p>
            <a:pPr marL="180975" indent="-180975">
              <a:buClr>
                <a:schemeClr val="tx1"/>
              </a:buClr>
              <a:buSzPct val="100000"/>
              <a:buFont typeface="Wingdings" pitchFamily="2" charset="2"/>
              <a:buChar char="Ø"/>
            </a:pPr>
            <a:r>
              <a:rPr lang="en-US" altLang="zh-CN" sz="2000" i="1" dirty="0" smtClean="0">
                <a:solidFill>
                  <a:srgbClr val="FF0000"/>
                </a:solidFill>
              </a:rPr>
              <a:t>Then you should work for a company. </a:t>
            </a:r>
            <a:r>
              <a:rPr lang="en-US" altLang="zh-CN" sz="2000" b="1" i="1" dirty="0" smtClean="0">
                <a:solidFill>
                  <a:schemeClr val="accent1"/>
                </a:solidFill>
              </a:rPr>
              <a:t>How about </a:t>
            </a:r>
            <a:r>
              <a:rPr lang="en-US" altLang="zh-CN" sz="2000" i="1" dirty="0" smtClean="0">
                <a:solidFill>
                  <a:srgbClr val="FF0000"/>
                </a:solidFill>
              </a:rPr>
              <a:t>joining a translation company?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animEffect transition="in" filter="fade">
                                      <p:cBhvr>
                                        <p:cTn id="15" dur="500"/>
                                        <p:tgtEl>
                                          <p:spTgt spid="10">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slide(fromBottom)">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slide(fromBottom)">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2"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1000100" y="2714620"/>
            <a:ext cx="6500858" cy="3785652"/>
          </a:xfrm>
          <a:prstGeom prst="rect">
            <a:avLst/>
          </a:prstGeom>
        </p:spPr>
        <p:txBody>
          <a:bodyPr wrap="square">
            <a:spAutoFit/>
          </a:bodyPr>
          <a:lstStyle/>
          <a:p>
            <a:pPr marL="180975" indent="-180975"/>
            <a:r>
              <a:rPr lang="en-US" altLang="zh-CN" sz="2400" dirty="0" smtClean="0"/>
              <a:t>1 I go to the cinema about </a:t>
            </a:r>
            <a:r>
              <a:rPr lang="en-US" altLang="zh-CN" sz="2400" b="1" dirty="0" smtClean="0">
                <a:solidFill>
                  <a:schemeClr val="accent5"/>
                </a:solidFill>
              </a:rPr>
              <a:t>once a month </a:t>
            </a:r>
            <a:r>
              <a:rPr lang="en-US" altLang="zh-CN" sz="2400" dirty="0" smtClean="0"/>
              <a:t>/ </a:t>
            </a:r>
            <a:r>
              <a:rPr lang="en-US" altLang="zh-CN" sz="2400" b="1" dirty="0" smtClean="0">
                <a:solidFill>
                  <a:schemeClr val="accent5"/>
                </a:solidFill>
              </a:rPr>
              <a:t>every  two months</a:t>
            </a:r>
            <a:r>
              <a:rPr lang="en-US" altLang="zh-CN" sz="2400" dirty="0" smtClean="0">
                <a:solidFill>
                  <a:schemeClr val="accent5"/>
                </a:solidFill>
              </a:rPr>
              <a:t> </a:t>
            </a:r>
            <a:r>
              <a:rPr lang="en-US" altLang="zh-CN" sz="2400" dirty="0" smtClean="0"/>
              <a:t>/ ____________.</a:t>
            </a:r>
          </a:p>
          <a:p>
            <a:pPr marL="180975" indent="-180975"/>
            <a:r>
              <a:rPr lang="en-US" altLang="zh-CN" sz="2400" dirty="0" smtClean="0"/>
              <a:t>2 I prefer </a:t>
            </a:r>
            <a:r>
              <a:rPr lang="en-US" altLang="zh-CN" sz="2400" b="1" dirty="0" smtClean="0">
                <a:solidFill>
                  <a:schemeClr val="accent5"/>
                </a:solidFill>
              </a:rPr>
              <a:t>romantic</a:t>
            </a:r>
            <a:r>
              <a:rPr lang="en-US" altLang="zh-CN" sz="2400" dirty="0" smtClean="0"/>
              <a:t> / </a:t>
            </a:r>
            <a:r>
              <a:rPr lang="en-US" altLang="zh-CN" sz="2400" b="1" dirty="0" smtClean="0">
                <a:solidFill>
                  <a:schemeClr val="accent5"/>
                </a:solidFill>
              </a:rPr>
              <a:t>action</a:t>
            </a:r>
            <a:r>
              <a:rPr lang="en-US" altLang="zh-CN" sz="2400" dirty="0" smtClean="0"/>
              <a:t> / _________ films.</a:t>
            </a:r>
          </a:p>
          <a:p>
            <a:pPr marL="180975" indent="-180975"/>
            <a:r>
              <a:rPr lang="en-US" altLang="zh-CN" sz="2400" dirty="0" smtClean="0"/>
              <a:t>3 I prefer going to the cinema </a:t>
            </a:r>
          </a:p>
          <a:p>
            <a:pPr marL="180975" indent="-180975"/>
            <a:r>
              <a:rPr lang="en-US" altLang="zh-CN" sz="2400" b="1" dirty="0" smtClean="0">
                <a:solidFill>
                  <a:schemeClr val="accent5"/>
                </a:solidFill>
              </a:rPr>
              <a:t>   only by myself </a:t>
            </a:r>
            <a:r>
              <a:rPr lang="en-US" altLang="zh-CN" sz="2400" dirty="0" smtClean="0"/>
              <a:t>/ </a:t>
            </a:r>
            <a:r>
              <a:rPr lang="en-US" altLang="zh-CN" sz="2400" b="1" dirty="0" smtClean="0">
                <a:solidFill>
                  <a:schemeClr val="accent5"/>
                </a:solidFill>
              </a:rPr>
              <a:t>with my friends</a:t>
            </a:r>
            <a:r>
              <a:rPr lang="en-US" altLang="zh-CN" sz="2400" dirty="0" smtClean="0"/>
              <a:t>.</a:t>
            </a:r>
          </a:p>
          <a:p>
            <a:r>
              <a:rPr lang="en-US" altLang="zh-CN" sz="2400" dirty="0" smtClean="0"/>
              <a:t>4 I love </a:t>
            </a:r>
            <a:r>
              <a:rPr lang="en-US" altLang="zh-CN" sz="2400" b="1" dirty="0" smtClean="0">
                <a:solidFill>
                  <a:schemeClr val="accent5"/>
                </a:solidFill>
              </a:rPr>
              <a:t>pop</a:t>
            </a:r>
            <a:r>
              <a:rPr lang="en-US" altLang="zh-CN" sz="2400" dirty="0" smtClean="0"/>
              <a:t> / </a:t>
            </a:r>
            <a:r>
              <a:rPr lang="en-US" altLang="zh-CN" sz="2400" b="1" dirty="0" smtClean="0">
                <a:solidFill>
                  <a:schemeClr val="accent5"/>
                </a:solidFill>
              </a:rPr>
              <a:t>classical </a:t>
            </a:r>
            <a:r>
              <a:rPr lang="en-US" altLang="zh-CN" sz="2400" dirty="0" smtClean="0"/>
              <a:t>/ ________</a:t>
            </a:r>
          </a:p>
          <a:p>
            <a:r>
              <a:rPr lang="en-US" altLang="zh-CN" sz="2400" dirty="0" smtClean="0"/>
              <a:t>   music.</a:t>
            </a:r>
          </a:p>
          <a:p>
            <a:pPr marL="180975" indent="-180975"/>
            <a:endParaRPr lang="en-US" altLang="zh-CN" sz="2400" dirty="0" smtClean="0"/>
          </a:p>
          <a:p>
            <a:endParaRPr lang="en-US" altLang="zh-CN" sz="2400" dirty="0" smtClean="0"/>
          </a:p>
          <a:p>
            <a:pPr marL="180975" indent="-180975"/>
            <a:endParaRPr lang="zh-CN" altLang="en-US" sz="2400" dirty="0" smtClean="0"/>
          </a:p>
        </p:txBody>
      </p:sp>
      <p:pic>
        <p:nvPicPr>
          <p:cNvPr id="30" name="图片 29" descr="87699.gif">
            <a:hlinkClick r:id="rId3" action="ppaction://hlinksldjump"/>
          </p:cNvPr>
          <p:cNvPicPr>
            <a:picLocks noChangeAspect="1"/>
          </p:cNvPicPr>
          <p:nvPr/>
        </p:nvPicPr>
        <p:blipFill>
          <a:blip r:embed="rId4"/>
          <a:stretch>
            <a:fillRect/>
          </a:stretch>
        </p:blipFill>
        <p:spPr>
          <a:xfrm>
            <a:off x="8572528" y="6286520"/>
            <a:ext cx="466724" cy="466724"/>
          </a:xfrm>
          <a:prstGeom prst="rect">
            <a:avLst/>
          </a:prstGeom>
        </p:spPr>
      </p:pic>
      <p:sp>
        <p:nvSpPr>
          <p:cNvPr id="4" name="矩形 3"/>
          <p:cNvSpPr/>
          <p:nvPr/>
        </p:nvSpPr>
        <p:spPr>
          <a:xfrm>
            <a:off x="0" y="1"/>
            <a:ext cx="9144000" cy="1142984"/>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Opening up</a:t>
            </a:r>
            <a:endParaRPr lang="zh-CN" altLang="en-US" sz="4800" b="1" dirty="0">
              <a:solidFill>
                <a:schemeClr val="tx1"/>
              </a:solidFill>
              <a:latin typeface="+mj-lt"/>
              <a:ea typeface="微软雅黑" panose="020B0503020204020204" pitchFamily="34" charset="-122"/>
            </a:endParaRPr>
          </a:p>
        </p:txBody>
      </p:sp>
      <p:grpSp>
        <p:nvGrpSpPr>
          <p:cNvPr id="8" name="组合 7"/>
          <p:cNvGrpSpPr/>
          <p:nvPr/>
        </p:nvGrpSpPr>
        <p:grpSpPr>
          <a:xfrm>
            <a:off x="642910" y="1228539"/>
            <a:ext cx="8358246" cy="1200329"/>
            <a:chOff x="857224" y="1477021"/>
            <a:chExt cx="6538599" cy="1200329"/>
          </a:xfrm>
        </p:grpSpPr>
        <p:sp>
          <p:nvSpPr>
            <p:cNvPr id="5" name="矩形 4"/>
            <p:cNvSpPr/>
            <p:nvPr/>
          </p:nvSpPr>
          <p:spPr>
            <a:xfrm>
              <a:off x="857224" y="1500175"/>
              <a:ext cx="324228"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 1</a:t>
              </a:r>
              <a:endParaRPr lang="en-US" altLang="zh-CN" sz="2400" dirty="0" smtClean="0">
                <a:solidFill>
                  <a:schemeClr val="bg1"/>
                </a:solidFill>
              </a:endParaRPr>
            </a:p>
          </p:txBody>
        </p:sp>
        <p:sp>
          <p:nvSpPr>
            <p:cNvPr id="7" name="TextBox 6"/>
            <p:cNvSpPr txBox="1"/>
            <p:nvPr/>
          </p:nvSpPr>
          <p:spPr>
            <a:xfrm>
              <a:off x="1190826" y="1477021"/>
              <a:ext cx="6204997" cy="1200329"/>
            </a:xfrm>
            <a:prstGeom prst="rect">
              <a:avLst/>
            </a:prstGeom>
            <a:noFill/>
          </p:spPr>
          <p:txBody>
            <a:bodyPr wrap="square" rtlCol="0">
              <a:spAutoFit/>
            </a:bodyPr>
            <a:lstStyle/>
            <a:p>
              <a:r>
                <a:rPr lang="en-US" altLang="zh-CN" sz="2400" dirty="0" smtClean="0">
                  <a:latin typeface="Arial" pitchFamily="34" charset="0"/>
                  <a:cs typeface="Arial" pitchFamily="34" charset="0"/>
                </a:rPr>
                <a:t>Read the statements. Then underline the alternatives which are true for you or fill in the blanks according to your own experiences.</a:t>
              </a:r>
              <a:endParaRPr lang="zh-CN" altLang="en-US" sz="2400" dirty="0">
                <a:latin typeface="Arial" pitchFamily="34" charset="0"/>
                <a:cs typeface="Arial" pitchFamily="34" charset="0"/>
              </a:endParaRPr>
            </a:p>
          </p:txBody>
        </p:sp>
      </p:grpSp>
      <p:sp>
        <p:nvSpPr>
          <p:cNvPr id="44" name="矩形 43"/>
          <p:cNvSpPr/>
          <p:nvPr/>
        </p:nvSpPr>
        <p:spPr>
          <a:xfrm>
            <a:off x="3131044" y="3071810"/>
            <a:ext cx="1583832" cy="461665"/>
          </a:xfrm>
          <a:prstGeom prst="rect">
            <a:avLst/>
          </a:prstGeom>
        </p:spPr>
        <p:txBody>
          <a:bodyPr wrap="none">
            <a:spAutoFit/>
          </a:bodyPr>
          <a:lstStyle/>
          <a:p>
            <a:pPr algn="ctr"/>
            <a:r>
              <a:rPr lang="en-US" altLang="zh-CN" sz="2400" i="1" dirty="0" smtClean="0">
                <a:solidFill>
                  <a:srgbClr val="FF0000"/>
                </a:solidFill>
              </a:rPr>
              <a:t>every week</a:t>
            </a:r>
            <a:endParaRPr lang="zh-CN" altLang="en-US" sz="2400" i="1" dirty="0" smtClean="0">
              <a:solidFill>
                <a:srgbClr val="FF0000"/>
              </a:solidFill>
            </a:endParaRPr>
          </a:p>
        </p:txBody>
      </p:sp>
      <p:pic>
        <p:nvPicPr>
          <p:cNvPr id="34" name="图片 33" descr="240372-13052PG91028.jpg"/>
          <p:cNvPicPr>
            <a:picLocks noChangeAspect="1"/>
          </p:cNvPicPr>
          <p:nvPr/>
        </p:nvPicPr>
        <p:blipFill>
          <a:blip r:embed="rId5" cstate="print"/>
          <a:srcRect t="30909" r="-1011"/>
          <a:stretch>
            <a:fillRect/>
          </a:stretch>
        </p:blipFill>
        <p:spPr>
          <a:xfrm>
            <a:off x="6000760" y="4071942"/>
            <a:ext cx="2804880" cy="2049702"/>
          </a:xfrm>
          <a:prstGeom prst="rect">
            <a:avLst/>
          </a:prstGeom>
        </p:spPr>
      </p:pic>
      <p:sp>
        <p:nvSpPr>
          <p:cNvPr id="35" name="矩形 34"/>
          <p:cNvSpPr/>
          <p:nvPr/>
        </p:nvSpPr>
        <p:spPr>
          <a:xfrm>
            <a:off x="4786314" y="3429000"/>
            <a:ext cx="1156728" cy="461665"/>
          </a:xfrm>
          <a:prstGeom prst="rect">
            <a:avLst/>
          </a:prstGeom>
        </p:spPr>
        <p:txBody>
          <a:bodyPr wrap="none">
            <a:spAutoFit/>
          </a:bodyPr>
          <a:lstStyle/>
          <a:p>
            <a:pPr algn="ctr"/>
            <a:r>
              <a:rPr lang="en-US" altLang="zh-CN" sz="2400" i="1" dirty="0" smtClean="0">
                <a:solidFill>
                  <a:srgbClr val="FF0000"/>
                </a:solidFill>
              </a:rPr>
              <a:t>comedy</a:t>
            </a:r>
            <a:endParaRPr lang="zh-CN" altLang="en-US" sz="2400" i="1" dirty="0" smtClean="0">
              <a:solidFill>
                <a:srgbClr val="FF0000"/>
              </a:solidFill>
            </a:endParaRPr>
          </a:p>
        </p:txBody>
      </p:sp>
      <p:sp>
        <p:nvSpPr>
          <p:cNvPr id="36" name="矩形 35"/>
          <p:cNvSpPr/>
          <p:nvPr/>
        </p:nvSpPr>
        <p:spPr>
          <a:xfrm>
            <a:off x="4286248" y="4500570"/>
            <a:ext cx="660758" cy="461665"/>
          </a:xfrm>
          <a:prstGeom prst="rect">
            <a:avLst/>
          </a:prstGeom>
        </p:spPr>
        <p:txBody>
          <a:bodyPr wrap="none">
            <a:spAutoFit/>
          </a:bodyPr>
          <a:lstStyle/>
          <a:p>
            <a:pPr algn="ctr"/>
            <a:r>
              <a:rPr lang="en-US" altLang="zh-CN" sz="2400" i="1" dirty="0" smtClean="0">
                <a:solidFill>
                  <a:srgbClr val="FF0000"/>
                </a:solidFill>
              </a:rPr>
              <a:t>jazz</a:t>
            </a:r>
            <a:endParaRPr lang="zh-CN" altLang="en-US" sz="2400" i="1" dirty="0" smtClean="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xEl>
                                              <p:pRg st="0" end="0"/>
                                            </p:txEl>
                                          </p:spTgt>
                                        </p:tgtEl>
                                        <p:attrNameLst>
                                          <p:attrName>style.visibility</p:attrName>
                                        </p:attrNameLst>
                                      </p:cBhvr>
                                      <p:to>
                                        <p:strVal val="visible"/>
                                      </p:to>
                                    </p:set>
                                    <p:animEffect transition="in" filter="fade">
                                      <p:cBhvr>
                                        <p:cTn id="12" dur="500"/>
                                        <p:tgtEl>
                                          <p:spTgt spid="31">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1">
                                            <p:txEl>
                                              <p:pRg st="1" end="1"/>
                                            </p:txEl>
                                          </p:spTgt>
                                        </p:tgtEl>
                                        <p:attrNameLst>
                                          <p:attrName>style.visibility</p:attrName>
                                        </p:attrNameLst>
                                      </p:cBhvr>
                                      <p:to>
                                        <p:strVal val="visible"/>
                                      </p:to>
                                    </p:set>
                                    <p:animEffect transition="in" filter="fade">
                                      <p:cBhvr>
                                        <p:cTn id="15" dur="500"/>
                                        <p:tgtEl>
                                          <p:spTgt spid="31">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xEl>
                                              <p:pRg st="2" end="2"/>
                                            </p:txEl>
                                          </p:spTgt>
                                        </p:tgtEl>
                                        <p:attrNameLst>
                                          <p:attrName>style.visibility</p:attrName>
                                        </p:attrNameLst>
                                      </p:cBhvr>
                                      <p:to>
                                        <p:strVal val="visible"/>
                                      </p:to>
                                    </p:set>
                                    <p:animEffect transition="in" filter="fade">
                                      <p:cBhvr>
                                        <p:cTn id="18" dur="500"/>
                                        <p:tgtEl>
                                          <p:spTgt spid="31">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1">
                                            <p:txEl>
                                              <p:pRg st="3" end="3"/>
                                            </p:txEl>
                                          </p:spTgt>
                                        </p:tgtEl>
                                        <p:attrNameLst>
                                          <p:attrName>style.visibility</p:attrName>
                                        </p:attrNameLst>
                                      </p:cBhvr>
                                      <p:to>
                                        <p:strVal val="visible"/>
                                      </p:to>
                                    </p:set>
                                    <p:animEffect transition="in" filter="fade">
                                      <p:cBhvr>
                                        <p:cTn id="21" dur="500"/>
                                        <p:tgtEl>
                                          <p:spTgt spid="31">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1">
                                            <p:txEl>
                                              <p:pRg st="4" end="4"/>
                                            </p:txEl>
                                          </p:spTgt>
                                        </p:tgtEl>
                                        <p:attrNameLst>
                                          <p:attrName>style.visibility</p:attrName>
                                        </p:attrNameLst>
                                      </p:cBhvr>
                                      <p:to>
                                        <p:strVal val="visible"/>
                                      </p:to>
                                    </p:set>
                                    <p:animEffect transition="in" filter="fade">
                                      <p:cBhvr>
                                        <p:cTn id="24" dur="500"/>
                                        <p:tgtEl>
                                          <p:spTgt spid="31">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xEl>
                                              <p:pRg st="5" end="5"/>
                                            </p:txEl>
                                          </p:spTgt>
                                        </p:tgtEl>
                                        <p:attrNameLst>
                                          <p:attrName>style.visibility</p:attrName>
                                        </p:attrNameLst>
                                      </p:cBhvr>
                                      <p:to>
                                        <p:strVal val="visible"/>
                                      </p:to>
                                    </p:set>
                                    <p:animEffect transition="in" filter="fade">
                                      <p:cBhvr>
                                        <p:cTn id="27" dur="500"/>
                                        <p:tgtEl>
                                          <p:spTgt spid="31">
                                            <p:txEl>
                                              <p:pRg st="5" end="5"/>
                                            </p:txEl>
                                          </p:spTgt>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dissolve">
                                      <p:cBhvr>
                                        <p:cTn id="31" dur="500"/>
                                        <p:tgtEl>
                                          <p:spTgt spid="34"/>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ntr" presetSubtype="4" fill="hold" grpId="0" nodeType="click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slide(fromBottom)">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grpId="0" nodeType="click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slide(fromBottom)">
                                      <p:cBhvr>
                                        <p:cTn id="41" dur="500"/>
                                        <p:tgtEl>
                                          <p:spTgt spid="35"/>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4" fill="hold" grpId="0" nodeType="click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slide(fromBottom)">
                                      <p:cBhvr>
                                        <p:cTn id="4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uiExpand="1" build="p"/>
      <p:bldP spid="44" grpId="0"/>
      <p:bldP spid="35" grpId="0"/>
      <p:bldP spid="3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Speaking for communication</a:t>
            </a:r>
            <a:endParaRPr lang="zh-CN" altLang="en-US" sz="4800" b="1" dirty="0">
              <a:solidFill>
                <a:schemeClr val="tx1"/>
              </a:solidFill>
              <a:latin typeface="+mj-lt"/>
              <a:ea typeface="微软雅黑" panose="020B0503020204020204" pitchFamily="34" charset="-122"/>
            </a:endParaRPr>
          </a:p>
        </p:txBody>
      </p:sp>
      <p:sp>
        <p:nvSpPr>
          <p:cNvPr id="5" name="TextBox 4"/>
          <p:cNvSpPr txBox="1"/>
          <p:nvPr/>
        </p:nvSpPr>
        <p:spPr>
          <a:xfrm>
            <a:off x="714348" y="1214422"/>
            <a:ext cx="3455561"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Group discussion</a:t>
            </a:r>
            <a:endParaRPr lang="zh-CN" altLang="en-US" sz="3200" b="1" u="sng" dirty="0">
              <a:ln>
                <a:solidFill>
                  <a:schemeClr val="accent5"/>
                </a:solidFill>
              </a:ln>
              <a:solidFill>
                <a:schemeClr val="accent5">
                  <a:lumMod val="75000"/>
                </a:schemeClr>
              </a:solidFill>
            </a:endParaRPr>
          </a:p>
        </p:txBody>
      </p:sp>
      <p:grpSp>
        <p:nvGrpSpPr>
          <p:cNvPr id="2" name="组合 26"/>
          <p:cNvGrpSpPr/>
          <p:nvPr/>
        </p:nvGrpSpPr>
        <p:grpSpPr>
          <a:xfrm>
            <a:off x="785786" y="2309146"/>
            <a:ext cx="7072362" cy="846244"/>
            <a:chOff x="857224" y="1500174"/>
            <a:chExt cx="7072362" cy="846244"/>
          </a:xfrm>
        </p:grpSpPr>
        <p:sp>
          <p:nvSpPr>
            <p:cNvPr id="7" name="矩形 6"/>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1</a:t>
              </a:r>
              <a:endParaRPr lang="en-US" altLang="zh-CN" sz="2400" dirty="0" smtClean="0">
                <a:solidFill>
                  <a:schemeClr val="bg1"/>
                </a:solidFill>
              </a:endParaRPr>
            </a:p>
          </p:txBody>
        </p:sp>
        <p:sp>
          <p:nvSpPr>
            <p:cNvPr id="8" name="TextBox 7"/>
            <p:cNvSpPr txBox="1"/>
            <p:nvPr/>
          </p:nvSpPr>
          <p:spPr>
            <a:xfrm>
              <a:off x="1214414" y="1515421"/>
              <a:ext cx="6715172" cy="830997"/>
            </a:xfrm>
            <a:prstGeom prst="rect">
              <a:avLst/>
            </a:prstGeom>
            <a:noFill/>
          </p:spPr>
          <p:txBody>
            <a:bodyPr wrap="square" rtlCol="0">
              <a:spAutoFit/>
            </a:bodyPr>
            <a:lstStyle/>
            <a:p>
              <a:r>
                <a:rPr lang="en-US" altLang="zh-CN" sz="2400" dirty="0" smtClean="0">
                  <a:latin typeface="Arial" pitchFamily="34" charset="0"/>
                  <a:cs typeface="Arial" pitchFamily="34" charset="0"/>
                </a:rPr>
                <a:t>Listen to a woman talking about an event and answer the questions.</a:t>
              </a:r>
            </a:p>
          </p:txBody>
        </p:sp>
      </p:grpSp>
      <p:sp>
        <p:nvSpPr>
          <p:cNvPr id="10" name="TextBox 9"/>
          <p:cNvSpPr txBox="1"/>
          <p:nvPr/>
        </p:nvSpPr>
        <p:spPr>
          <a:xfrm>
            <a:off x="1142976" y="3357562"/>
            <a:ext cx="3643338" cy="2308324"/>
          </a:xfrm>
          <a:prstGeom prst="rect">
            <a:avLst/>
          </a:prstGeom>
          <a:noFill/>
        </p:spPr>
        <p:txBody>
          <a:bodyPr wrap="square" rtlCol="0">
            <a:spAutoFit/>
          </a:bodyPr>
          <a:lstStyle/>
          <a:p>
            <a:r>
              <a:rPr lang="en-US" altLang="zh-CN" sz="2400" dirty="0" smtClean="0"/>
              <a:t>1 What was the event?</a:t>
            </a:r>
          </a:p>
          <a:p>
            <a:r>
              <a:rPr lang="en-US" altLang="zh-CN" sz="2400" dirty="0" smtClean="0"/>
              <a:t>    </a:t>
            </a:r>
            <a:r>
              <a:rPr lang="en-US" altLang="zh-CN" sz="2400" i="1" dirty="0" smtClean="0">
                <a:solidFill>
                  <a:srgbClr val="FF0000"/>
                </a:solidFill>
              </a:rPr>
              <a:t>It was a free concert.</a:t>
            </a:r>
          </a:p>
          <a:p>
            <a:r>
              <a:rPr lang="en-US" altLang="zh-CN" sz="2400" dirty="0" smtClean="0"/>
              <a:t>2 When and where was it?</a:t>
            </a:r>
          </a:p>
          <a:p>
            <a:pPr marL="266700" indent="-266700"/>
            <a:r>
              <a:rPr lang="en-US" altLang="zh-CN" sz="2400" dirty="0" smtClean="0"/>
              <a:t>    </a:t>
            </a:r>
            <a:r>
              <a:rPr lang="en-US" altLang="zh-CN" sz="2400" i="1" dirty="0" smtClean="0">
                <a:solidFill>
                  <a:srgbClr val="FF0000"/>
                </a:solidFill>
              </a:rPr>
              <a:t>It was held in the evening in City Park.</a:t>
            </a:r>
          </a:p>
          <a:p>
            <a:endParaRPr lang="zh-CN" altLang="en-US" sz="2400" i="1" dirty="0" smtClean="0">
              <a:solidFill>
                <a:srgbClr val="FF0000"/>
              </a:solidFill>
            </a:endParaRPr>
          </a:p>
        </p:txBody>
      </p:sp>
      <p:sp>
        <p:nvSpPr>
          <p:cNvPr id="9" name="TextBox 8"/>
          <p:cNvSpPr txBox="1"/>
          <p:nvPr/>
        </p:nvSpPr>
        <p:spPr>
          <a:xfrm>
            <a:off x="725404" y="1785926"/>
            <a:ext cx="2489274" cy="553998"/>
          </a:xfrm>
          <a:prstGeom prst="rect">
            <a:avLst/>
          </a:prstGeom>
          <a:noFill/>
        </p:spPr>
        <p:txBody>
          <a:bodyPr wrap="square" rtlCol="0">
            <a:spAutoFit/>
          </a:bodyPr>
          <a:lstStyle/>
          <a:p>
            <a:r>
              <a:rPr lang="en-US" altLang="zh-CN" sz="3000" b="1" dirty="0" smtClean="0"/>
              <a:t>Get ideas</a:t>
            </a:r>
            <a:endParaRPr lang="zh-CN" altLang="en-US" sz="3000" b="1" dirty="0"/>
          </a:p>
        </p:txBody>
      </p:sp>
      <p:pic>
        <p:nvPicPr>
          <p:cNvPr id="11" name="图片 10"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pic>
        <p:nvPicPr>
          <p:cNvPr id="12" name="图片 11" descr="B1U1U2拼接后文档.bmp"/>
          <p:cNvPicPr>
            <a:picLocks noChangeAspect="1"/>
          </p:cNvPicPr>
          <p:nvPr/>
        </p:nvPicPr>
        <p:blipFill>
          <a:blip r:embed="rId4" cstate="print"/>
          <a:stretch>
            <a:fillRect/>
          </a:stretch>
        </p:blipFill>
        <p:spPr>
          <a:xfrm>
            <a:off x="4929190" y="3429000"/>
            <a:ext cx="3643306" cy="205582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par>
                          <p:cTn id="16" fill="hold">
                            <p:stCondLst>
                              <p:cond delay="500"/>
                            </p:stCondLst>
                            <p:childTnLst>
                              <p:par>
                                <p:cTn id="17" presetID="9"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nodeType="clickEffect">
                                  <p:stCondLst>
                                    <p:cond delay="0"/>
                                  </p:stCondLst>
                                  <p:childTnLst>
                                    <p:set>
                                      <p:cBhvr>
                                        <p:cTn id="23" dur="1" fill="hold">
                                          <p:stCondLst>
                                            <p:cond delay="0"/>
                                          </p:stCondLst>
                                        </p:cTn>
                                        <p:tgtEl>
                                          <p:spTgt spid="10">
                                            <p:txEl>
                                              <p:pRg st="1" end="1"/>
                                            </p:txEl>
                                          </p:spTgt>
                                        </p:tgtEl>
                                        <p:attrNameLst>
                                          <p:attrName>style.visibility</p:attrName>
                                        </p:attrNameLst>
                                      </p:cBhvr>
                                      <p:to>
                                        <p:strVal val="visible"/>
                                      </p:to>
                                    </p:set>
                                    <p:animEffect transition="in" filter="slide(fromBottom)">
                                      <p:cBhvr>
                                        <p:cTn id="24" dur="500"/>
                                        <p:tgtEl>
                                          <p:spTgt spid="10">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nodeType="clickEffect">
                                  <p:stCondLst>
                                    <p:cond delay="0"/>
                                  </p:stCondLst>
                                  <p:childTnLst>
                                    <p:set>
                                      <p:cBhvr>
                                        <p:cTn id="28" dur="1" fill="hold">
                                          <p:stCondLst>
                                            <p:cond delay="0"/>
                                          </p:stCondLst>
                                        </p:cTn>
                                        <p:tgtEl>
                                          <p:spTgt spid="10">
                                            <p:txEl>
                                              <p:pRg st="3" end="3"/>
                                            </p:txEl>
                                          </p:spTgt>
                                        </p:tgtEl>
                                        <p:attrNameLst>
                                          <p:attrName>style.visibility</p:attrName>
                                        </p:attrNameLst>
                                      </p:cBhvr>
                                      <p:to>
                                        <p:strVal val="visible"/>
                                      </p:to>
                                    </p:set>
                                    <p:animEffect transition="in" filter="slide(fromBottom)">
                                      <p:cBhvr>
                                        <p:cTn id="29"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Speaking for communication</a:t>
            </a:r>
            <a:endParaRPr lang="zh-CN" altLang="en-US" sz="4800" b="1" dirty="0">
              <a:solidFill>
                <a:schemeClr val="tx1"/>
              </a:solidFill>
              <a:latin typeface="+mj-lt"/>
              <a:ea typeface="微软雅黑" panose="020B0503020204020204" pitchFamily="34" charset="-122"/>
            </a:endParaRPr>
          </a:p>
        </p:txBody>
      </p:sp>
      <p:sp>
        <p:nvSpPr>
          <p:cNvPr id="5" name="TextBox 4"/>
          <p:cNvSpPr txBox="1"/>
          <p:nvPr/>
        </p:nvSpPr>
        <p:spPr>
          <a:xfrm>
            <a:off x="714348" y="1214422"/>
            <a:ext cx="3455561"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Group discussion</a:t>
            </a:r>
            <a:endParaRPr lang="zh-CN" altLang="en-US" sz="3200" b="1" u="sng" dirty="0">
              <a:ln>
                <a:solidFill>
                  <a:schemeClr val="accent5"/>
                </a:solidFill>
              </a:ln>
              <a:solidFill>
                <a:schemeClr val="accent5">
                  <a:lumMod val="75000"/>
                </a:schemeClr>
              </a:solidFill>
            </a:endParaRPr>
          </a:p>
        </p:txBody>
      </p:sp>
      <p:grpSp>
        <p:nvGrpSpPr>
          <p:cNvPr id="2" name="组合 26"/>
          <p:cNvGrpSpPr/>
          <p:nvPr/>
        </p:nvGrpSpPr>
        <p:grpSpPr>
          <a:xfrm>
            <a:off x="785786" y="2309146"/>
            <a:ext cx="7072362" cy="846244"/>
            <a:chOff x="857224" y="1500174"/>
            <a:chExt cx="7072362" cy="846244"/>
          </a:xfrm>
        </p:grpSpPr>
        <p:sp>
          <p:nvSpPr>
            <p:cNvPr id="7" name="矩形 6"/>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1</a:t>
              </a:r>
              <a:endParaRPr lang="en-US" altLang="zh-CN" sz="2400" dirty="0" smtClean="0">
                <a:solidFill>
                  <a:schemeClr val="bg1"/>
                </a:solidFill>
              </a:endParaRPr>
            </a:p>
          </p:txBody>
        </p:sp>
        <p:sp>
          <p:nvSpPr>
            <p:cNvPr id="8" name="TextBox 7"/>
            <p:cNvSpPr txBox="1"/>
            <p:nvPr/>
          </p:nvSpPr>
          <p:spPr>
            <a:xfrm>
              <a:off x="1214414" y="1515421"/>
              <a:ext cx="6715172" cy="830997"/>
            </a:xfrm>
            <a:prstGeom prst="rect">
              <a:avLst/>
            </a:prstGeom>
            <a:noFill/>
          </p:spPr>
          <p:txBody>
            <a:bodyPr wrap="square" rtlCol="0">
              <a:spAutoFit/>
            </a:bodyPr>
            <a:lstStyle/>
            <a:p>
              <a:r>
                <a:rPr lang="en-US" altLang="zh-CN" sz="2400" dirty="0" smtClean="0">
                  <a:latin typeface="Arial" pitchFamily="34" charset="0"/>
                  <a:cs typeface="Arial" pitchFamily="34" charset="0"/>
                </a:rPr>
                <a:t>Listen to a woman talking about an event and answer the questions.</a:t>
              </a:r>
            </a:p>
          </p:txBody>
        </p:sp>
      </p:grpSp>
      <p:sp>
        <p:nvSpPr>
          <p:cNvPr id="10" name="TextBox 9"/>
          <p:cNvSpPr txBox="1"/>
          <p:nvPr/>
        </p:nvSpPr>
        <p:spPr>
          <a:xfrm>
            <a:off x="1142976" y="3096656"/>
            <a:ext cx="7429552" cy="3046988"/>
          </a:xfrm>
          <a:prstGeom prst="rect">
            <a:avLst/>
          </a:prstGeom>
          <a:noFill/>
        </p:spPr>
        <p:txBody>
          <a:bodyPr wrap="square" rtlCol="0">
            <a:spAutoFit/>
          </a:bodyPr>
          <a:lstStyle/>
          <a:p>
            <a:r>
              <a:rPr lang="en-US" altLang="zh-CN" sz="2400" dirty="0" smtClean="0"/>
              <a:t>3 Whom did she go with?</a:t>
            </a:r>
          </a:p>
          <a:p>
            <a:r>
              <a:rPr lang="en-US" altLang="zh-CN" sz="2400" i="1" dirty="0" smtClean="0">
                <a:solidFill>
                  <a:srgbClr val="FF0000"/>
                </a:solidFill>
              </a:rPr>
              <a:t>    She went with her boyfriend and some other friends.</a:t>
            </a:r>
          </a:p>
          <a:p>
            <a:r>
              <a:rPr lang="en-US" altLang="zh-CN" sz="2400" dirty="0" smtClean="0"/>
              <a:t>4 What did they do in the afternoon?</a:t>
            </a:r>
          </a:p>
          <a:p>
            <a:pPr marL="266700" indent="-266700"/>
            <a:r>
              <a:rPr lang="en-US" altLang="zh-CN" sz="2400" dirty="0" smtClean="0"/>
              <a:t>    </a:t>
            </a:r>
            <a:r>
              <a:rPr lang="en-US" altLang="zh-CN" sz="2400" i="1" dirty="0" smtClean="0">
                <a:solidFill>
                  <a:srgbClr val="FF0000"/>
                </a:solidFill>
              </a:rPr>
              <a:t>They took a picnic and went out early in the afternoon. They got a place close to the stage. They chatted and lay in the sun.</a:t>
            </a:r>
          </a:p>
          <a:p>
            <a:r>
              <a:rPr lang="en-US" altLang="zh-CN" sz="2400" dirty="0" smtClean="0"/>
              <a:t>5 What did she think of the event?</a:t>
            </a:r>
          </a:p>
          <a:p>
            <a:r>
              <a:rPr lang="en-US" altLang="zh-CN" sz="2400" dirty="0" smtClean="0"/>
              <a:t>    </a:t>
            </a:r>
            <a:r>
              <a:rPr lang="en-US" altLang="zh-CN" sz="2400" i="1" dirty="0" smtClean="0">
                <a:solidFill>
                  <a:srgbClr val="FF0000"/>
                </a:solidFill>
              </a:rPr>
              <a:t>She thought the concert was fantastic.</a:t>
            </a:r>
            <a:endParaRPr lang="zh-CN" altLang="en-US" sz="2400" i="1" dirty="0" smtClean="0">
              <a:solidFill>
                <a:srgbClr val="FF0000"/>
              </a:solidFill>
            </a:endParaRPr>
          </a:p>
        </p:txBody>
      </p:sp>
      <p:sp>
        <p:nvSpPr>
          <p:cNvPr id="9" name="TextBox 8"/>
          <p:cNvSpPr txBox="1"/>
          <p:nvPr/>
        </p:nvSpPr>
        <p:spPr>
          <a:xfrm>
            <a:off x="725404" y="1785926"/>
            <a:ext cx="2489274" cy="553998"/>
          </a:xfrm>
          <a:prstGeom prst="rect">
            <a:avLst/>
          </a:prstGeom>
          <a:noFill/>
        </p:spPr>
        <p:txBody>
          <a:bodyPr wrap="square" rtlCol="0">
            <a:spAutoFit/>
          </a:bodyPr>
          <a:lstStyle/>
          <a:p>
            <a:r>
              <a:rPr lang="en-US" altLang="zh-CN" sz="3000" b="1" dirty="0" smtClean="0"/>
              <a:t>Get ideas</a:t>
            </a:r>
            <a:endParaRPr lang="zh-CN" altLang="en-US" sz="3000" b="1" dirty="0"/>
          </a:p>
        </p:txBody>
      </p:sp>
      <p:pic>
        <p:nvPicPr>
          <p:cNvPr id="11" name="图片 10"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2" end="2"/>
                                            </p:txEl>
                                          </p:spTgt>
                                        </p:tgtEl>
                                        <p:attrNameLst>
                                          <p:attrName>style.visibility</p:attrName>
                                        </p:attrNameLst>
                                      </p:cBhvr>
                                      <p:to>
                                        <p:strVal val="visible"/>
                                      </p:to>
                                    </p:set>
                                    <p:animEffect transition="in" filter="fade">
                                      <p:cBhvr>
                                        <p:cTn id="10" dur="500"/>
                                        <p:tgtEl>
                                          <p:spTgt spid="10">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xEl>
                                              <p:pRg st="4" end="4"/>
                                            </p:txEl>
                                          </p:spTgt>
                                        </p:tgtEl>
                                        <p:attrNameLst>
                                          <p:attrName>style.visibility</p:attrName>
                                        </p:attrNameLst>
                                      </p:cBhvr>
                                      <p:to>
                                        <p:strVal val="visible"/>
                                      </p:to>
                                    </p:set>
                                    <p:animEffect transition="in" filter="fade">
                                      <p:cBhvr>
                                        <p:cTn id="13" dur="500"/>
                                        <p:tgtEl>
                                          <p:spTgt spid="10">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10">
                                            <p:txEl>
                                              <p:pRg st="1" end="1"/>
                                            </p:txEl>
                                          </p:spTgt>
                                        </p:tgtEl>
                                        <p:attrNameLst>
                                          <p:attrName>style.visibility</p:attrName>
                                        </p:attrNameLst>
                                      </p:cBhvr>
                                      <p:to>
                                        <p:strVal val="visible"/>
                                      </p:to>
                                    </p:set>
                                    <p:animEffect transition="in" filter="slide(fromBottom)">
                                      <p:cBhvr>
                                        <p:cTn id="18" dur="500"/>
                                        <p:tgtEl>
                                          <p:spTgt spid="10">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animEffect transition="in" filter="slide(fromBottom)">
                                      <p:cBhvr>
                                        <p:cTn id="23" dur="500"/>
                                        <p:tgtEl>
                                          <p:spTgt spid="10">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nodeType="clickEffect">
                                  <p:stCondLst>
                                    <p:cond delay="0"/>
                                  </p:stCondLst>
                                  <p:childTnLst>
                                    <p:set>
                                      <p:cBhvr>
                                        <p:cTn id="27" dur="1" fill="hold">
                                          <p:stCondLst>
                                            <p:cond delay="0"/>
                                          </p:stCondLst>
                                        </p:cTn>
                                        <p:tgtEl>
                                          <p:spTgt spid="10">
                                            <p:txEl>
                                              <p:pRg st="5" end="5"/>
                                            </p:txEl>
                                          </p:spTgt>
                                        </p:tgtEl>
                                        <p:attrNameLst>
                                          <p:attrName>style.visibility</p:attrName>
                                        </p:attrNameLst>
                                      </p:cBhvr>
                                      <p:to>
                                        <p:strVal val="visible"/>
                                      </p:to>
                                    </p:set>
                                    <p:animEffect transition="in" filter="slide(fromBottom)">
                                      <p:cBhvr>
                                        <p:cTn id="28"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Speaking for communication</a:t>
            </a:r>
            <a:endParaRPr lang="zh-CN" altLang="en-US" sz="4800" b="1" dirty="0">
              <a:solidFill>
                <a:schemeClr val="tx1"/>
              </a:solidFill>
              <a:latin typeface="+mj-lt"/>
              <a:ea typeface="微软雅黑" panose="020B0503020204020204" pitchFamily="34" charset="-122"/>
            </a:endParaRPr>
          </a:p>
        </p:txBody>
      </p:sp>
      <p:sp>
        <p:nvSpPr>
          <p:cNvPr id="5" name="TextBox 4"/>
          <p:cNvSpPr txBox="1"/>
          <p:nvPr/>
        </p:nvSpPr>
        <p:spPr>
          <a:xfrm>
            <a:off x="714348" y="1214422"/>
            <a:ext cx="3455561"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Group discussion</a:t>
            </a:r>
            <a:endParaRPr lang="zh-CN" altLang="en-US" sz="3200" b="1" u="sng" dirty="0">
              <a:ln>
                <a:solidFill>
                  <a:schemeClr val="accent5"/>
                </a:solidFill>
              </a:ln>
              <a:solidFill>
                <a:schemeClr val="accent5">
                  <a:lumMod val="75000"/>
                </a:schemeClr>
              </a:solidFill>
            </a:endParaRPr>
          </a:p>
        </p:txBody>
      </p:sp>
      <p:grpSp>
        <p:nvGrpSpPr>
          <p:cNvPr id="2" name="组合 26"/>
          <p:cNvGrpSpPr/>
          <p:nvPr/>
        </p:nvGrpSpPr>
        <p:grpSpPr>
          <a:xfrm>
            <a:off x="785786" y="2309146"/>
            <a:ext cx="7715304" cy="846244"/>
            <a:chOff x="857224" y="1500174"/>
            <a:chExt cx="7715304" cy="846244"/>
          </a:xfrm>
        </p:grpSpPr>
        <p:sp>
          <p:nvSpPr>
            <p:cNvPr id="7" name="矩形 6"/>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2</a:t>
              </a:r>
              <a:endParaRPr lang="en-US" altLang="zh-CN" sz="2400" dirty="0" smtClean="0">
                <a:solidFill>
                  <a:schemeClr val="bg1"/>
                </a:solidFill>
              </a:endParaRPr>
            </a:p>
          </p:txBody>
        </p:sp>
        <p:sp>
          <p:nvSpPr>
            <p:cNvPr id="8" name="TextBox 7"/>
            <p:cNvSpPr txBox="1"/>
            <p:nvPr/>
          </p:nvSpPr>
          <p:spPr>
            <a:xfrm>
              <a:off x="1214414" y="1515421"/>
              <a:ext cx="7358114" cy="830997"/>
            </a:xfrm>
            <a:prstGeom prst="rect">
              <a:avLst/>
            </a:prstGeom>
            <a:noFill/>
          </p:spPr>
          <p:txBody>
            <a:bodyPr wrap="square" rtlCol="0">
              <a:spAutoFit/>
            </a:bodyPr>
            <a:lstStyle/>
            <a:p>
              <a:r>
                <a:rPr lang="en-US" altLang="zh-CN" sz="2400" dirty="0" smtClean="0">
                  <a:latin typeface="Arial" pitchFamily="34" charset="0"/>
                  <a:cs typeface="Arial" pitchFamily="34" charset="0"/>
                </a:rPr>
                <a:t>Read the key expressions. Then listen to the talk again and underline the ones you hear.</a:t>
              </a:r>
            </a:p>
          </p:txBody>
        </p:sp>
      </p:grpSp>
      <p:sp>
        <p:nvSpPr>
          <p:cNvPr id="10" name="TextBox 9"/>
          <p:cNvSpPr txBox="1"/>
          <p:nvPr/>
        </p:nvSpPr>
        <p:spPr>
          <a:xfrm>
            <a:off x="1285852" y="3214686"/>
            <a:ext cx="4857784" cy="2677656"/>
          </a:xfrm>
          <a:prstGeom prst="rect">
            <a:avLst/>
          </a:prstGeom>
          <a:noFill/>
        </p:spPr>
        <p:txBody>
          <a:bodyPr wrap="square" rtlCol="0">
            <a:spAutoFit/>
          </a:bodyPr>
          <a:lstStyle/>
          <a:p>
            <a:pPr marL="266700" indent="-266700"/>
            <a:r>
              <a:rPr lang="en-US" altLang="zh-CN" sz="2400" i="1" dirty="0" smtClean="0">
                <a:solidFill>
                  <a:srgbClr val="FF0000"/>
                </a:solidFill>
              </a:rPr>
              <a:t>1 Recently</a:t>
            </a:r>
          </a:p>
          <a:p>
            <a:pPr marL="266700" indent="-266700"/>
            <a:r>
              <a:rPr lang="en-US" altLang="zh-CN" sz="2400" i="1" dirty="0" smtClean="0">
                <a:solidFill>
                  <a:srgbClr val="FF0000"/>
                </a:solidFill>
              </a:rPr>
              <a:t>2 in</a:t>
            </a:r>
          </a:p>
          <a:p>
            <a:pPr marL="266700" indent="-266700"/>
            <a:r>
              <a:rPr lang="en-US" altLang="zh-CN" sz="2400" i="1" dirty="0" smtClean="0">
                <a:solidFill>
                  <a:srgbClr val="FF0000"/>
                </a:solidFill>
              </a:rPr>
              <a:t>3 We</a:t>
            </a:r>
          </a:p>
          <a:p>
            <a:pPr marL="266700" indent="-266700"/>
            <a:r>
              <a:rPr lang="en-US" altLang="zh-CN" sz="2400" i="1" dirty="0" smtClean="0">
                <a:solidFill>
                  <a:srgbClr val="FF0000"/>
                </a:solidFill>
              </a:rPr>
              <a:t>4 a free concert</a:t>
            </a:r>
          </a:p>
          <a:p>
            <a:pPr marL="266700" indent="-266700"/>
            <a:r>
              <a:rPr lang="en-US" altLang="zh-CN" sz="2400" i="1" dirty="0" smtClean="0">
                <a:solidFill>
                  <a:srgbClr val="FF0000"/>
                </a:solidFill>
              </a:rPr>
              <a:t>5 fantastic</a:t>
            </a:r>
          </a:p>
          <a:p>
            <a:pPr marL="266700" indent="-266700"/>
            <a:r>
              <a:rPr lang="en-US" altLang="zh-CN" sz="2400" i="1" dirty="0" smtClean="0">
                <a:solidFill>
                  <a:srgbClr val="FF0000"/>
                </a:solidFill>
              </a:rPr>
              <a:t>6 really liked</a:t>
            </a:r>
          </a:p>
          <a:p>
            <a:endParaRPr lang="zh-CN" altLang="en-US" sz="2400" i="1" dirty="0" smtClean="0">
              <a:solidFill>
                <a:srgbClr val="FF0000"/>
              </a:solidFill>
            </a:endParaRPr>
          </a:p>
        </p:txBody>
      </p:sp>
      <p:sp>
        <p:nvSpPr>
          <p:cNvPr id="9" name="TextBox 8"/>
          <p:cNvSpPr txBox="1"/>
          <p:nvPr/>
        </p:nvSpPr>
        <p:spPr>
          <a:xfrm>
            <a:off x="725404" y="1785926"/>
            <a:ext cx="2489274" cy="553998"/>
          </a:xfrm>
          <a:prstGeom prst="rect">
            <a:avLst/>
          </a:prstGeom>
          <a:noFill/>
        </p:spPr>
        <p:txBody>
          <a:bodyPr wrap="square" rtlCol="0">
            <a:spAutoFit/>
          </a:bodyPr>
          <a:lstStyle/>
          <a:p>
            <a:r>
              <a:rPr lang="en-US" altLang="zh-CN" sz="3000" b="1" dirty="0" smtClean="0"/>
              <a:t>Get ideas</a:t>
            </a:r>
            <a:endParaRPr lang="zh-CN" altLang="en-US" sz="3000" b="1" dirty="0"/>
          </a:p>
        </p:txBody>
      </p:sp>
      <p:pic>
        <p:nvPicPr>
          <p:cNvPr id="11" name="图片 10"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slide(fromBottom)">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slide(fromBottom)">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slide(fromBottom)">
                                      <p:cBhvr>
                                        <p:cTn id="22" dur="500"/>
                                        <p:tgtEl>
                                          <p:spTgt spid="1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animEffect transition="in" filter="slide(fromBottom)">
                                      <p:cBhvr>
                                        <p:cTn id="27" dur="500"/>
                                        <p:tgtEl>
                                          <p:spTgt spid="10">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10">
                                            <p:txEl>
                                              <p:pRg st="4" end="4"/>
                                            </p:txEl>
                                          </p:spTgt>
                                        </p:tgtEl>
                                        <p:attrNameLst>
                                          <p:attrName>style.visibility</p:attrName>
                                        </p:attrNameLst>
                                      </p:cBhvr>
                                      <p:to>
                                        <p:strVal val="visible"/>
                                      </p:to>
                                    </p:set>
                                    <p:animEffect transition="in" filter="slide(fromBottom)">
                                      <p:cBhvr>
                                        <p:cTn id="32" dur="500"/>
                                        <p:tgtEl>
                                          <p:spTgt spid="10">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10">
                                            <p:txEl>
                                              <p:pRg st="5" end="5"/>
                                            </p:txEl>
                                          </p:spTgt>
                                        </p:tgtEl>
                                        <p:attrNameLst>
                                          <p:attrName>style.visibility</p:attrName>
                                        </p:attrNameLst>
                                      </p:cBhvr>
                                      <p:to>
                                        <p:strVal val="visible"/>
                                      </p:to>
                                    </p:set>
                                    <p:animEffect transition="in" filter="slide(fromBottom)">
                                      <p:cBhvr>
                                        <p:cTn id="37"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Speaking for communication</a:t>
            </a:r>
            <a:endParaRPr lang="zh-CN" altLang="en-US" sz="4800" b="1" dirty="0">
              <a:solidFill>
                <a:schemeClr val="tx1"/>
              </a:solidFill>
              <a:latin typeface="+mj-lt"/>
              <a:ea typeface="微软雅黑" panose="020B0503020204020204" pitchFamily="34" charset="-122"/>
            </a:endParaRPr>
          </a:p>
        </p:txBody>
      </p:sp>
      <p:sp>
        <p:nvSpPr>
          <p:cNvPr id="5" name="TextBox 4"/>
          <p:cNvSpPr txBox="1"/>
          <p:nvPr/>
        </p:nvSpPr>
        <p:spPr>
          <a:xfrm>
            <a:off x="714348" y="1214422"/>
            <a:ext cx="3455561"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Group discussion</a:t>
            </a:r>
            <a:endParaRPr lang="zh-CN" altLang="en-US" sz="3200" b="1" u="sng" dirty="0">
              <a:ln>
                <a:solidFill>
                  <a:schemeClr val="accent5"/>
                </a:solidFill>
              </a:ln>
              <a:solidFill>
                <a:schemeClr val="accent5">
                  <a:lumMod val="75000"/>
                </a:schemeClr>
              </a:solidFill>
            </a:endParaRPr>
          </a:p>
        </p:txBody>
      </p:sp>
      <p:grpSp>
        <p:nvGrpSpPr>
          <p:cNvPr id="2" name="组合 26"/>
          <p:cNvGrpSpPr/>
          <p:nvPr/>
        </p:nvGrpSpPr>
        <p:grpSpPr>
          <a:xfrm>
            <a:off x="785786" y="2502282"/>
            <a:ext cx="7072362" cy="1569660"/>
            <a:chOff x="857224" y="1500174"/>
            <a:chExt cx="7072362" cy="1569660"/>
          </a:xfrm>
        </p:grpSpPr>
        <p:sp>
          <p:nvSpPr>
            <p:cNvPr id="7" name="矩形 6"/>
            <p:cNvSpPr/>
            <p:nvPr/>
          </p:nvSpPr>
          <p:spPr>
            <a:xfrm>
              <a:off x="857224" y="1500175"/>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3</a:t>
              </a:r>
              <a:endParaRPr lang="en-US" altLang="zh-CN" sz="2400" dirty="0" smtClean="0">
                <a:solidFill>
                  <a:schemeClr val="bg1"/>
                </a:solidFill>
              </a:endParaRPr>
            </a:p>
          </p:txBody>
        </p:sp>
        <p:sp>
          <p:nvSpPr>
            <p:cNvPr id="8" name="TextBox 7"/>
            <p:cNvSpPr txBox="1"/>
            <p:nvPr/>
          </p:nvSpPr>
          <p:spPr>
            <a:xfrm>
              <a:off x="1214414" y="1500174"/>
              <a:ext cx="6715172" cy="1569660"/>
            </a:xfrm>
            <a:prstGeom prst="rect">
              <a:avLst/>
            </a:prstGeom>
            <a:noFill/>
          </p:spPr>
          <p:txBody>
            <a:bodyPr wrap="square" rtlCol="0">
              <a:spAutoFit/>
            </a:bodyPr>
            <a:lstStyle/>
            <a:p>
              <a:r>
                <a:rPr lang="en-US" altLang="zh-CN" sz="2400" dirty="0" smtClean="0">
                  <a:latin typeface="Arial" pitchFamily="34" charset="0"/>
                  <a:cs typeface="Arial" pitchFamily="34" charset="0"/>
                </a:rPr>
                <a:t>Work in groups of four. Share briefly with your group members a recent event you went to, e.g. a festival, a concert, a sports event, an exhibition, a play, a party, or a film.</a:t>
              </a:r>
            </a:p>
          </p:txBody>
        </p:sp>
      </p:grpSp>
      <p:sp>
        <p:nvSpPr>
          <p:cNvPr id="9" name="TextBox 8"/>
          <p:cNvSpPr txBox="1"/>
          <p:nvPr/>
        </p:nvSpPr>
        <p:spPr>
          <a:xfrm>
            <a:off x="725404" y="1785926"/>
            <a:ext cx="4703852" cy="553998"/>
          </a:xfrm>
          <a:prstGeom prst="rect">
            <a:avLst/>
          </a:prstGeom>
          <a:noFill/>
        </p:spPr>
        <p:txBody>
          <a:bodyPr wrap="square" rtlCol="0">
            <a:spAutoFit/>
          </a:bodyPr>
          <a:lstStyle/>
          <a:p>
            <a:r>
              <a:rPr lang="en-US" altLang="zh-CN" sz="3000" b="1" dirty="0" smtClean="0"/>
              <a:t>Discuss and organize ideas</a:t>
            </a:r>
            <a:endParaRPr lang="zh-CN" altLang="en-US" sz="3000" b="1" dirty="0"/>
          </a:p>
        </p:txBody>
      </p:sp>
      <p:grpSp>
        <p:nvGrpSpPr>
          <p:cNvPr id="11" name="组合 26"/>
          <p:cNvGrpSpPr/>
          <p:nvPr/>
        </p:nvGrpSpPr>
        <p:grpSpPr>
          <a:xfrm>
            <a:off x="785786" y="4434496"/>
            <a:ext cx="7072362" cy="851892"/>
            <a:chOff x="857224" y="1500174"/>
            <a:chExt cx="7072362" cy="851892"/>
          </a:xfrm>
        </p:grpSpPr>
        <p:sp>
          <p:nvSpPr>
            <p:cNvPr id="13" name="矩形 12"/>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4</a:t>
              </a:r>
              <a:endParaRPr lang="en-US" altLang="zh-CN" sz="2400" dirty="0" smtClean="0">
                <a:solidFill>
                  <a:schemeClr val="bg1"/>
                </a:solidFill>
              </a:endParaRPr>
            </a:p>
          </p:txBody>
        </p:sp>
        <p:sp>
          <p:nvSpPr>
            <p:cNvPr id="14" name="TextBox 13"/>
            <p:cNvSpPr txBox="1"/>
            <p:nvPr/>
          </p:nvSpPr>
          <p:spPr>
            <a:xfrm>
              <a:off x="1214414" y="1521069"/>
              <a:ext cx="6715172" cy="830997"/>
            </a:xfrm>
            <a:prstGeom prst="rect">
              <a:avLst/>
            </a:prstGeom>
            <a:noFill/>
          </p:spPr>
          <p:txBody>
            <a:bodyPr wrap="square" rtlCol="0">
              <a:spAutoFit/>
            </a:bodyPr>
            <a:lstStyle/>
            <a:p>
              <a:r>
                <a:rPr lang="en-US" altLang="zh-CN" sz="2400" dirty="0" smtClean="0">
                  <a:latin typeface="Arial" pitchFamily="34" charset="0"/>
                  <a:cs typeface="Arial" pitchFamily="34" charset="0"/>
                </a:rPr>
                <a:t>Decide on one event your group would like to share with other classmates.</a:t>
              </a:r>
            </a:p>
          </p:txBody>
        </p:sp>
      </p:grpSp>
      <p:pic>
        <p:nvPicPr>
          <p:cNvPr id="12" name="图片 11"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87699.gif">
            <a:hlinkClick r:id="rId2" action="ppaction://hlinksldjump"/>
          </p:cNvPr>
          <p:cNvPicPr>
            <a:picLocks noChangeAspect="1"/>
          </p:cNvPicPr>
          <p:nvPr/>
        </p:nvPicPr>
        <p:blipFill>
          <a:blip r:embed="rId3"/>
          <a:stretch>
            <a:fillRect/>
          </a:stretch>
        </p:blipFill>
        <p:spPr>
          <a:xfrm>
            <a:off x="8677308" y="6319862"/>
            <a:ext cx="466724" cy="466724"/>
          </a:xfrm>
          <a:prstGeom prst="rect">
            <a:avLst/>
          </a:prstGeom>
        </p:spPr>
      </p:pic>
      <p:sp>
        <p:nvSpPr>
          <p:cNvPr id="4" name="矩形 3"/>
          <p:cNvSpPr/>
          <p:nvPr/>
        </p:nvSpPr>
        <p:spPr>
          <a:xfrm>
            <a:off x="0" y="1"/>
            <a:ext cx="9144000" cy="11429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Speaking for communication</a:t>
            </a:r>
            <a:endParaRPr lang="zh-CN" altLang="en-US" sz="4800" b="1" dirty="0">
              <a:solidFill>
                <a:schemeClr val="tx1"/>
              </a:solidFill>
              <a:latin typeface="+mj-lt"/>
              <a:ea typeface="微软雅黑" panose="020B0503020204020204" pitchFamily="34" charset="-122"/>
            </a:endParaRPr>
          </a:p>
        </p:txBody>
      </p:sp>
      <p:sp>
        <p:nvSpPr>
          <p:cNvPr id="5" name="TextBox 4"/>
          <p:cNvSpPr txBox="1"/>
          <p:nvPr/>
        </p:nvSpPr>
        <p:spPr>
          <a:xfrm>
            <a:off x="714348" y="1214422"/>
            <a:ext cx="3455561"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Group discussion</a:t>
            </a:r>
            <a:endParaRPr lang="zh-CN" altLang="en-US" sz="3200" b="1" u="sng" dirty="0">
              <a:ln>
                <a:solidFill>
                  <a:schemeClr val="accent5"/>
                </a:solidFill>
              </a:ln>
              <a:solidFill>
                <a:schemeClr val="accent5">
                  <a:lumMod val="75000"/>
                </a:schemeClr>
              </a:solidFill>
            </a:endParaRPr>
          </a:p>
        </p:txBody>
      </p:sp>
      <p:grpSp>
        <p:nvGrpSpPr>
          <p:cNvPr id="2" name="组合 26"/>
          <p:cNvGrpSpPr/>
          <p:nvPr/>
        </p:nvGrpSpPr>
        <p:grpSpPr>
          <a:xfrm>
            <a:off x="814361" y="2455127"/>
            <a:ext cx="7072362" cy="830997"/>
            <a:chOff x="857224" y="1500174"/>
            <a:chExt cx="7072362" cy="830997"/>
          </a:xfrm>
        </p:grpSpPr>
        <p:sp>
          <p:nvSpPr>
            <p:cNvPr id="7" name="矩形 6"/>
            <p:cNvSpPr/>
            <p:nvPr/>
          </p:nvSpPr>
          <p:spPr>
            <a:xfrm>
              <a:off x="857224" y="1500175"/>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5</a:t>
              </a:r>
              <a:endParaRPr lang="en-US" altLang="zh-CN" sz="2400" dirty="0" smtClean="0">
                <a:solidFill>
                  <a:schemeClr val="bg1"/>
                </a:solidFill>
              </a:endParaRPr>
            </a:p>
          </p:txBody>
        </p:sp>
        <p:sp>
          <p:nvSpPr>
            <p:cNvPr id="8" name="TextBox 7"/>
            <p:cNvSpPr txBox="1"/>
            <p:nvPr/>
          </p:nvSpPr>
          <p:spPr>
            <a:xfrm>
              <a:off x="1214414" y="1500174"/>
              <a:ext cx="6715172" cy="830997"/>
            </a:xfrm>
            <a:prstGeom prst="rect">
              <a:avLst/>
            </a:prstGeom>
            <a:noFill/>
          </p:spPr>
          <p:txBody>
            <a:bodyPr wrap="square" rtlCol="0">
              <a:spAutoFit/>
            </a:bodyPr>
            <a:lstStyle/>
            <a:p>
              <a:r>
                <a:rPr lang="en-US" altLang="zh-CN" sz="2400" dirty="0" smtClean="0">
                  <a:latin typeface="Arial" pitchFamily="34" charset="0"/>
                  <a:cs typeface="Arial" pitchFamily="34" charset="0"/>
                </a:rPr>
                <a:t>Prepare for your talk. Take notes on the event and use the questions below as clues.</a:t>
              </a:r>
            </a:p>
          </p:txBody>
        </p:sp>
      </p:grpSp>
      <p:sp>
        <p:nvSpPr>
          <p:cNvPr id="9" name="TextBox 8"/>
          <p:cNvSpPr txBox="1"/>
          <p:nvPr/>
        </p:nvSpPr>
        <p:spPr>
          <a:xfrm>
            <a:off x="725404" y="1785926"/>
            <a:ext cx="4703852" cy="553998"/>
          </a:xfrm>
          <a:prstGeom prst="rect">
            <a:avLst/>
          </a:prstGeom>
          <a:noFill/>
        </p:spPr>
        <p:txBody>
          <a:bodyPr wrap="square" rtlCol="0">
            <a:spAutoFit/>
          </a:bodyPr>
          <a:lstStyle/>
          <a:p>
            <a:r>
              <a:rPr lang="en-US" altLang="zh-CN" sz="3000" b="1" dirty="0" smtClean="0"/>
              <a:t>Discuss and organize ideas</a:t>
            </a:r>
            <a:endParaRPr lang="zh-CN" altLang="en-US" sz="3000" b="1" dirty="0"/>
          </a:p>
        </p:txBody>
      </p:sp>
      <p:sp>
        <p:nvSpPr>
          <p:cNvPr id="15" name="矩形 14"/>
          <p:cNvSpPr/>
          <p:nvPr/>
        </p:nvSpPr>
        <p:spPr>
          <a:xfrm>
            <a:off x="1142976" y="3286124"/>
            <a:ext cx="4572000" cy="1938992"/>
          </a:xfrm>
          <a:prstGeom prst="rect">
            <a:avLst/>
          </a:prstGeom>
        </p:spPr>
        <p:txBody>
          <a:bodyPr>
            <a:spAutoFit/>
          </a:bodyPr>
          <a:lstStyle/>
          <a:p>
            <a:r>
              <a:rPr lang="en-US" altLang="zh-CN" sz="2400" dirty="0" smtClean="0"/>
              <a:t>• What was the event?</a:t>
            </a:r>
          </a:p>
          <a:p>
            <a:r>
              <a:rPr lang="en-US" altLang="zh-CN" sz="2400" dirty="0" smtClean="0"/>
              <a:t>• When and where was it?</a:t>
            </a:r>
          </a:p>
          <a:p>
            <a:r>
              <a:rPr lang="en-US" altLang="zh-CN" sz="2400" dirty="0" smtClean="0"/>
              <a:t>• Why did you go there?</a:t>
            </a:r>
          </a:p>
          <a:p>
            <a:r>
              <a:rPr lang="en-US" altLang="zh-CN" sz="2400" dirty="0" smtClean="0"/>
              <a:t>• What did you do or see?</a:t>
            </a:r>
          </a:p>
          <a:p>
            <a:r>
              <a:rPr lang="en-US" altLang="zh-CN" sz="2400" dirty="0" smtClean="0"/>
              <a:t>• What did you think of 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Speaking for communication</a:t>
            </a:r>
            <a:endParaRPr lang="zh-CN" altLang="en-US" sz="4800" b="1" dirty="0">
              <a:solidFill>
                <a:schemeClr val="tx1"/>
              </a:solidFill>
              <a:latin typeface="+mj-lt"/>
              <a:ea typeface="微软雅黑" panose="020B0503020204020204" pitchFamily="34" charset="-122"/>
            </a:endParaRPr>
          </a:p>
        </p:txBody>
      </p:sp>
      <p:sp>
        <p:nvSpPr>
          <p:cNvPr id="5" name="TextBox 4"/>
          <p:cNvSpPr txBox="1"/>
          <p:nvPr/>
        </p:nvSpPr>
        <p:spPr>
          <a:xfrm>
            <a:off x="714348" y="1214422"/>
            <a:ext cx="3455561"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Group discussion</a:t>
            </a:r>
            <a:endParaRPr lang="zh-CN" altLang="en-US" sz="3200" b="1" u="sng" dirty="0">
              <a:ln>
                <a:solidFill>
                  <a:schemeClr val="accent5"/>
                </a:solidFill>
              </a:ln>
              <a:solidFill>
                <a:schemeClr val="accent5">
                  <a:lumMod val="75000"/>
                </a:schemeClr>
              </a:solidFill>
            </a:endParaRPr>
          </a:p>
        </p:txBody>
      </p:sp>
      <p:grpSp>
        <p:nvGrpSpPr>
          <p:cNvPr id="2" name="组合 26"/>
          <p:cNvGrpSpPr/>
          <p:nvPr/>
        </p:nvGrpSpPr>
        <p:grpSpPr>
          <a:xfrm>
            <a:off x="785786" y="2285992"/>
            <a:ext cx="7286676" cy="830997"/>
            <a:chOff x="857224" y="1500174"/>
            <a:chExt cx="6870295" cy="1074057"/>
          </a:xfrm>
        </p:grpSpPr>
        <p:sp>
          <p:nvSpPr>
            <p:cNvPr id="7" name="矩形 6"/>
            <p:cNvSpPr/>
            <p:nvPr/>
          </p:nvSpPr>
          <p:spPr>
            <a:xfrm>
              <a:off x="857224" y="1500174"/>
              <a:ext cx="357174" cy="596698"/>
            </a:xfrm>
            <a:prstGeom prst="rect">
              <a:avLst/>
            </a:prstGeom>
            <a:solidFill>
              <a:schemeClr val="accent5">
                <a:lumMod val="75000"/>
              </a:schemeClr>
            </a:solidFill>
          </p:spPr>
          <p:txBody>
            <a:bodyPr wrap="square" anchor="ctr" anchorCtr="0">
              <a:spAutoFit/>
            </a:bodyPr>
            <a:lstStyle/>
            <a:p>
              <a:r>
                <a:rPr lang="en-US" altLang="zh-CN" sz="2400" b="1" dirty="0" smtClean="0">
                  <a:solidFill>
                    <a:schemeClr val="bg1"/>
                  </a:solidFill>
                </a:rPr>
                <a:t>6</a:t>
              </a:r>
              <a:endParaRPr lang="en-US" altLang="zh-CN" sz="2400" dirty="0" smtClean="0">
                <a:solidFill>
                  <a:schemeClr val="bg1"/>
                </a:solidFill>
              </a:endParaRPr>
            </a:p>
          </p:txBody>
        </p:sp>
        <p:sp>
          <p:nvSpPr>
            <p:cNvPr id="8" name="TextBox 7"/>
            <p:cNvSpPr txBox="1"/>
            <p:nvPr/>
          </p:nvSpPr>
          <p:spPr>
            <a:xfrm>
              <a:off x="1214414" y="1500174"/>
              <a:ext cx="6513105" cy="1074057"/>
            </a:xfrm>
            <a:prstGeom prst="rect">
              <a:avLst/>
            </a:prstGeom>
            <a:noFill/>
          </p:spPr>
          <p:txBody>
            <a:bodyPr wrap="square" rtlCol="0">
              <a:spAutoFit/>
            </a:bodyPr>
            <a:lstStyle/>
            <a:p>
              <a:r>
                <a:rPr lang="en-US" altLang="zh-CN" sz="2400" dirty="0" smtClean="0">
                  <a:latin typeface="Arial" pitchFamily="34" charset="0"/>
                  <a:cs typeface="Arial" pitchFamily="34" charset="0"/>
                </a:rPr>
                <a:t>Present the event to the class. Before you begin, refer to the checklist below to see if you are ready.</a:t>
              </a:r>
            </a:p>
          </p:txBody>
        </p:sp>
      </p:grpSp>
      <p:sp>
        <p:nvSpPr>
          <p:cNvPr id="9" name="TextBox 8"/>
          <p:cNvSpPr txBox="1"/>
          <p:nvPr/>
        </p:nvSpPr>
        <p:spPr>
          <a:xfrm>
            <a:off x="725404" y="1785926"/>
            <a:ext cx="4703852" cy="553998"/>
          </a:xfrm>
          <a:prstGeom prst="rect">
            <a:avLst/>
          </a:prstGeom>
          <a:noFill/>
        </p:spPr>
        <p:txBody>
          <a:bodyPr wrap="square" rtlCol="0">
            <a:spAutoFit/>
          </a:bodyPr>
          <a:lstStyle/>
          <a:p>
            <a:r>
              <a:rPr lang="en-US" altLang="zh-CN" sz="3000" b="1" dirty="0" smtClean="0"/>
              <a:t>Present ideas</a:t>
            </a:r>
            <a:endParaRPr lang="zh-CN" altLang="en-US" sz="3000" b="1" dirty="0"/>
          </a:p>
        </p:txBody>
      </p:sp>
      <p:graphicFrame>
        <p:nvGraphicFramePr>
          <p:cNvPr id="10" name="表格 9"/>
          <p:cNvGraphicFramePr>
            <a:graphicFrameLocks noGrp="1"/>
          </p:cNvGraphicFramePr>
          <p:nvPr/>
        </p:nvGraphicFramePr>
        <p:xfrm>
          <a:off x="1242989" y="3286124"/>
          <a:ext cx="6429420" cy="2651760"/>
        </p:xfrm>
        <a:graphic>
          <a:graphicData uri="http://schemas.openxmlformats.org/drawingml/2006/table">
            <a:tbl>
              <a:tblPr firstRow="1" bandRow="1">
                <a:tableStyleId>{1FECB4D8-DB02-4DC6-A0A2-4F2EBAE1DC90}</a:tableStyleId>
              </a:tblPr>
              <a:tblGrid>
                <a:gridCol w="6429420"/>
              </a:tblGrid>
              <a:tr h="457200">
                <a:tc>
                  <a:txBody>
                    <a:bodyPr/>
                    <a:lstStyle/>
                    <a:p>
                      <a:pPr algn="ctr"/>
                      <a:r>
                        <a:rPr lang="en-US" altLang="zh-CN" sz="2400" dirty="0" smtClean="0">
                          <a:solidFill>
                            <a:schemeClr val="tx1"/>
                          </a:solidFill>
                        </a:rPr>
                        <a:t>Checklist</a:t>
                      </a:r>
                      <a:endParaRPr lang="zh-CN" altLang="en-US" sz="2400" i="0" dirty="0">
                        <a:solidFill>
                          <a:schemeClr val="tx1"/>
                        </a:solidFill>
                      </a:endParaRPr>
                    </a:p>
                  </a:txBody>
                  <a:tcPr>
                    <a:solidFill>
                      <a:srgbClr val="92D050"/>
                    </a:solidFill>
                  </a:tcPr>
                </a:tc>
              </a:tr>
              <a:tr h="370840">
                <a:tc>
                  <a:txBody>
                    <a:bodyPr/>
                    <a:lstStyle/>
                    <a:p>
                      <a:pPr>
                        <a:buSzPct val="60000"/>
                        <a:buFont typeface="Wingdings" pitchFamily="2" charset="2"/>
                        <a:buChar char="p"/>
                      </a:pPr>
                      <a:r>
                        <a:rPr lang="en-US" altLang="zh-CN" sz="2400" kern="1200" baseline="0" dirty="0" smtClean="0"/>
                        <a:t> Provide enough details about the event.</a:t>
                      </a:r>
                      <a:endParaRPr lang="en-US" altLang="zh-CN" sz="2400" i="0" kern="1200" baseline="0" dirty="0" smtClean="0">
                        <a:solidFill>
                          <a:schemeClr val="dk1"/>
                        </a:solidFill>
                        <a:latin typeface="+mn-lt"/>
                        <a:ea typeface="+mn-ea"/>
                        <a:cs typeface="+mn-cs"/>
                      </a:endParaRPr>
                    </a:p>
                  </a:txBody>
                  <a:tcPr/>
                </a:tc>
              </a:tr>
              <a:tr h="370840">
                <a:tc>
                  <a:txBody>
                    <a:bodyPr/>
                    <a:lstStyle/>
                    <a:p>
                      <a:pPr>
                        <a:buSzPct val="60000"/>
                        <a:buFont typeface="Wingdings" pitchFamily="2" charset="2"/>
                        <a:buChar char="p"/>
                      </a:pPr>
                      <a:r>
                        <a:rPr lang="en-US" altLang="zh-CN" sz="2400" kern="1200" baseline="0" dirty="0" smtClean="0"/>
                        <a:t> Describe the event in an attractive way.</a:t>
                      </a:r>
                      <a:endParaRPr lang="en-US" altLang="zh-CN" sz="2400" i="0" kern="1200" baseline="0" dirty="0" smtClean="0">
                        <a:solidFill>
                          <a:schemeClr val="dk1"/>
                        </a:solidFill>
                        <a:latin typeface="+mn-lt"/>
                        <a:ea typeface="+mn-ea"/>
                        <a:cs typeface="+mn-cs"/>
                      </a:endParaRPr>
                    </a:p>
                  </a:txBody>
                  <a:tcPr/>
                </a:tc>
              </a:tr>
              <a:tr h="370840">
                <a:tc>
                  <a:txBody>
                    <a:bodyPr/>
                    <a:lstStyle/>
                    <a:p>
                      <a:pPr>
                        <a:buSzPct val="60000"/>
                        <a:buFont typeface="Wingdings" pitchFamily="2" charset="2"/>
                        <a:buChar char="p"/>
                      </a:pPr>
                      <a:r>
                        <a:rPr lang="en-US" altLang="zh-CN" sz="2400" kern="1200" baseline="0" dirty="0" smtClean="0"/>
                        <a:t> Use correct pronunciation.</a:t>
                      </a:r>
                      <a:endParaRPr lang="en-US" altLang="zh-CN" sz="2400" i="0" kern="1200" baseline="0" dirty="0" smtClean="0">
                        <a:solidFill>
                          <a:schemeClr val="dk1"/>
                        </a:solidFill>
                        <a:latin typeface="+mn-lt"/>
                        <a:ea typeface="+mn-ea"/>
                        <a:cs typeface="+mn-cs"/>
                      </a:endParaRPr>
                    </a:p>
                  </a:txBody>
                  <a:tcPr/>
                </a:tc>
              </a:tr>
              <a:tr h="370840">
                <a:tc>
                  <a:txBody>
                    <a:bodyPr/>
                    <a:lstStyle/>
                    <a:p>
                      <a:pPr marL="266700" indent="-266700">
                        <a:buSzPct val="60000"/>
                        <a:buFont typeface="Wingdings" pitchFamily="2" charset="2"/>
                        <a:buChar char="p"/>
                      </a:pPr>
                      <a:r>
                        <a:rPr lang="en-US" altLang="zh-CN" sz="2400" kern="1200" baseline="0" dirty="0" smtClean="0"/>
                        <a:t>Use eye contact and proper tone of voice when describing the event.</a:t>
                      </a:r>
                      <a:endParaRPr lang="en-US" altLang="zh-CN" sz="2400" i="0" kern="1200" baseline="0" dirty="0" smtClean="0">
                        <a:solidFill>
                          <a:schemeClr val="dk1"/>
                        </a:solidFill>
                        <a:latin typeface="+mn-lt"/>
                        <a:ea typeface="+mn-ea"/>
                        <a:cs typeface="+mn-cs"/>
                      </a:endParaRPr>
                    </a:p>
                  </a:txBody>
                  <a:tcPr/>
                </a:tc>
              </a:tr>
            </a:tbl>
          </a:graphicData>
        </a:graphic>
      </p:graphicFrame>
      <p:pic>
        <p:nvPicPr>
          <p:cNvPr id="11" name="图片 10"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Further practice in listening</a:t>
            </a:r>
            <a:endParaRPr lang="zh-CN" altLang="en-US" sz="4800" b="1" dirty="0">
              <a:solidFill>
                <a:schemeClr val="tx1"/>
              </a:solidFill>
              <a:latin typeface="+mj-lt"/>
              <a:ea typeface="微软雅黑" panose="020B0503020204020204" pitchFamily="34" charset="-122"/>
            </a:endParaRPr>
          </a:p>
        </p:txBody>
      </p:sp>
      <p:sp>
        <p:nvSpPr>
          <p:cNvPr id="3" name="TextBox 2"/>
          <p:cNvSpPr txBox="1"/>
          <p:nvPr/>
        </p:nvSpPr>
        <p:spPr>
          <a:xfrm>
            <a:off x="714348" y="1214422"/>
            <a:ext cx="3976794"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Short conversations</a:t>
            </a:r>
            <a:endParaRPr lang="zh-CN" altLang="en-US" sz="3200" b="1" u="sng" dirty="0">
              <a:ln>
                <a:solidFill>
                  <a:schemeClr val="accent5"/>
                </a:solidFill>
              </a:ln>
              <a:solidFill>
                <a:schemeClr val="accent5">
                  <a:lumMod val="75000"/>
                </a:schemeClr>
              </a:solidFill>
            </a:endParaRPr>
          </a:p>
        </p:txBody>
      </p:sp>
      <p:sp>
        <p:nvSpPr>
          <p:cNvPr id="5" name="矩形 4"/>
          <p:cNvSpPr/>
          <p:nvPr/>
        </p:nvSpPr>
        <p:spPr>
          <a:xfrm>
            <a:off x="1214414" y="1928802"/>
            <a:ext cx="7072362" cy="5632311"/>
          </a:xfrm>
          <a:prstGeom prst="rect">
            <a:avLst/>
          </a:prstGeom>
        </p:spPr>
        <p:txBody>
          <a:bodyPr wrap="square">
            <a:spAutoFit/>
          </a:bodyPr>
          <a:lstStyle/>
          <a:p>
            <a:r>
              <a:rPr lang="en-US" altLang="zh-CN" sz="2400" dirty="0" smtClean="0"/>
              <a:t>1 Q: Why didn’t the man go to the party?</a:t>
            </a:r>
          </a:p>
          <a:p>
            <a:r>
              <a:rPr lang="en-US" altLang="zh-CN" sz="2400" i="1" dirty="0" smtClean="0">
                <a:solidFill>
                  <a:srgbClr val="FF0000"/>
                </a:solidFill>
              </a:rPr>
              <a:t>    D He had to handle something unexpected.</a:t>
            </a:r>
          </a:p>
          <a:p>
            <a:r>
              <a:rPr lang="en-US" altLang="zh-CN" sz="2400" dirty="0" smtClean="0"/>
              <a:t>2 Q: What has the woman been preparing for?</a:t>
            </a:r>
          </a:p>
          <a:p>
            <a:r>
              <a:rPr lang="en-US" altLang="zh-CN" sz="2400" i="1" dirty="0" smtClean="0">
                <a:solidFill>
                  <a:srgbClr val="FF0000"/>
                </a:solidFill>
              </a:rPr>
              <a:t>    B Writing a term paper on Hamlet.</a:t>
            </a:r>
          </a:p>
          <a:p>
            <a:pPr marL="266700" indent="-266700"/>
            <a:r>
              <a:rPr lang="en-US" altLang="zh-CN" sz="2400" dirty="0" smtClean="0"/>
              <a:t>3 Q: What does the man say about music?</a:t>
            </a:r>
          </a:p>
          <a:p>
            <a:r>
              <a:rPr lang="en-US" altLang="zh-CN" sz="2400" i="1" dirty="0" smtClean="0">
                <a:solidFill>
                  <a:srgbClr val="FF0000"/>
                </a:solidFill>
              </a:rPr>
              <a:t>    C He doesn’t know how to appreciate music.</a:t>
            </a:r>
          </a:p>
          <a:p>
            <a:pPr marL="266700" indent="-266700"/>
            <a:r>
              <a:rPr lang="en-US" altLang="zh-CN" sz="2400" dirty="0" smtClean="0"/>
              <a:t>4 Q: What are the two speakers talking about?</a:t>
            </a:r>
          </a:p>
          <a:p>
            <a:pPr marL="266700" indent="-266700"/>
            <a:r>
              <a:rPr lang="en-US" altLang="zh-CN" sz="2400" i="1" dirty="0" smtClean="0">
                <a:solidFill>
                  <a:srgbClr val="FF0000"/>
                </a:solidFill>
              </a:rPr>
              <a:t>    A Their different college lives.</a:t>
            </a:r>
          </a:p>
          <a:p>
            <a:pPr marL="266700" indent="-266700"/>
            <a:r>
              <a:rPr lang="en-US" altLang="zh-CN" sz="2400" dirty="0" smtClean="0"/>
              <a:t>5 Q: What does the man mean?</a:t>
            </a:r>
          </a:p>
          <a:p>
            <a:pPr marL="542925" indent="-542925"/>
            <a:r>
              <a:rPr lang="en-US" altLang="zh-CN" sz="2400" i="1" dirty="0" smtClean="0">
                <a:solidFill>
                  <a:srgbClr val="FF0000"/>
                </a:solidFill>
              </a:rPr>
              <a:t>    D He thinks the scholarship is the result of the woman’s hard work.</a:t>
            </a:r>
          </a:p>
          <a:p>
            <a:pPr marL="266700" indent="-266700"/>
            <a:endParaRPr lang="en-US" altLang="zh-CN" sz="2400" i="1" dirty="0" smtClean="0">
              <a:solidFill>
                <a:srgbClr val="FF0000"/>
              </a:solidFill>
            </a:endParaRPr>
          </a:p>
          <a:p>
            <a:pPr marL="266700" indent="-266700"/>
            <a:endParaRPr lang="en-US" altLang="zh-CN" sz="2400" dirty="0" smtClean="0"/>
          </a:p>
          <a:p>
            <a:endParaRPr lang="en-US" altLang="zh-CN" sz="2400" i="1" dirty="0" smtClean="0">
              <a:solidFill>
                <a:srgbClr val="FF0000"/>
              </a:solidFill>
            </a:endParaRPr>
          </a:p>
          <a:p>
            <a:endParaRPr lang="en-US" altLang="zh-CN" sz="2400" i="1" dirty="0" smtClean="0">
              <a:solidFill>
                <a:srgbClr val="FF0000"/>
              </a:solidFill>
            </a:endParaRPr>
          </a:p>
        </p:txBody>
      </p:sp>
      <p:pic>
        <p:nvPicPr>
          <p:cNvPr id="6" name="图片 5"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slide(fromBottom)">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slide(fromBottom)">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slide(fromBottom)">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slide(fromBottom)">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fade">
                                      <p:cBhvr>
                                        <p:cTn id="47" dur="500"/>
                                        <p:tgtEl>
                                          <p:spTgt spid="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4" fill="hold" grpId="0"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slide(fromBottom)">
                                      <p:cBhvr>
                                        <p:cTn id="5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Further practice in listening</a:t>
            </a:r>
            <a:endParaRPr lang="zh-CN" altLang="en-US" sz="4800" b="1" dirty="0">
              <a:solidFill>
                <a:schemeClr val="tx1"/>
              </a:solidFill>
              <a:latin typeface="+mj-lt"/>
              <a:ea typeface="微软雅黑" panose="020B0503020204020204" pitchFamily="34" charset="-122"/>
            </a:endParaRPr>
          </a:p>
        </p:txBody>
      </p:sp>
      <p:sp>
        <p:nvSpPr>
          <p:cNvPr id="3" name="TextBox 2"/>
          <p:cNvSpPr txBox="1"/>
          <p:nvPr/>
        </p:nvSpPr>
        <p:spPr>
          <a:xfrm>
            <a:off x="714348" y="1214422"/>
            <a:ext cx="3665812"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Long conversation</a:t>
            </a:r>
            <a:endParaRPr lang="zh-CN" altLang="en-US" sz="3200" b="1" u="sng" dirty="0">
              <a:ln>
                <a:solidFill>
                  <a:schemeClr val="accent5"/>
                </a:solidFill>
              </a:ln>
              <a:solidFill>
                <a:schemeClr val="accent5">
                  <a:lumMod val="75000"/>
                </a:schemeClr>
              </a:solidFill>
            </a:endParaRPr>
          </a:p>
        </p:txBody>
      </p:sp>
      <p:sp>
        <p:nvSpPr>
          <p:cNvPr id="5" name="矩形 4"/>
          <p:cNvSpPr/>
          <p:nvPr/>
        </p:nvSpPr>
        <p:spPr>
          <a:xfrm>
            <a:off x="1142976" y="2143116"/>
            <a:ext cx="6715172" cy="3416320"/>
          </a:xfrm>
          <a:prstGeom prst="rect">
            <a:avLst/>
          </a:prstGeom>
        </p:spPr>
        <p:txBody>
          <a:bodyPr wrap="square">
            <a:spAutoFit/>
          </a:bodyPr>
          <a:lstStyle/>
          <a:p>
            <a:pPr marL="266700" indent="-266700"/>
            <a:r>
              <a:rPr lang="en-US" altLang="zh-CN" sz="2400" dirty="0" smtClean="0"/>
              <a:t>Q1: Why is surfing the man’s favorite activity?</a:t>
            </a:r>
          </a:p>
          <a:p>
            <a:r>
              <a:rPr lang="en-US" altLang="zh-CN" sz="2400" i="1" dirty="0" smtClean="0">
                <a:solidFill>
                  <a:srgbClr val="FF0000"/>
                </a:solidFill>
              </a:rPr>
              <a:t>       D Because it can help him forget all his troubles.</a:t>
            </a:r>
          </a:p>
          <a:p>
            <a:pPr marL="266700" indent="-266700"/>
            <a:r>
              <a:rPr lang="en-US" altLang="zh-CN" sz="2400" dirty="0" smtClean="0"/>
              <a:t>Q2: What is the woman going to do this weekend?</a:t>
            </a:r>
          </a:p>
          <a:p>
            <a:pPr marL="266700" indent="-266700"/>
            <a:r>
              <a:rPr lang="en-US" altLang="zh-CN" sz="2400" i="1" dirty="0" smtClean="0">
                <a:solidFill>
                  <a:srgbClr val="FF0000"/>
                </a:solidFill>
              </a:rPr>
              <a:t>       C To go to the beach.</a:t>
            </a:r>
          </a:p>
          <a:p>
            <a:pPr marL="266700" indent="-266700"/>
            <a:r>
              <a:rPr lang="en-US" altLang="zh-CN" sz="2400" dirty="0" smtClean="0"/>
              <a:t>Q3: What does the woman love doing?</a:t>
            </a:r>
          </a:p>
          <a:p>
            <a:pPr marL="266700" indent="-266700"/>
            <a:r>
              <a:rPr lang="en-US" altLang="zh-CN" sz="2400" i="1" dirty="0" smtClean="0">
                <a:solidFill>
                  <a:srgbClr val="FF0000"/>
                </a:solidFill>
              </a:rPr>
              <a:t>       B Enjoying the warm sun on the beach.</a:t>
            </a:r>
          </a:p>
          <a:p>
            <a:pPr marL="542925" indent="-542925"/>
            <a:r>
              <a:rPr lang="en-US" altLang="zh-CN" sz="2400" dirty="0" smtClean="0"/>
              <a:t>Q4: What does the man remember doing with his brothers?</a:t>
            </a:r>
            <a:r>
              <a:rPr lang="en-US" altLang="zh-CN" sz="2400" i="1" dirty="0" smtClean="0">
                <a:solidFill>
                  <a:srgbClr val="FF0000"/>
                </a:solidFill>
              </a:rPr>
              <a:t>  </a:t>
            </a:r>
          </a:p>
          <a:p>
            <a:pPr marL="542925" indent="-542925"/>
            <a:r>
              <a:rPr lang="en-US" altLang="zh-CN" sz="2400" i="1" dirty="0" smtClean="0">
                <a:solidFill>
                  <a:srgbClr val="FF0000"/>
                </a:solidFill>
              </a:rPr>
              <a:t>        C Building sand castles.</a:t>
            </a:r>
          </a:p>
        </p:txBody>
      </p:sp>
      <p:pic>
        <p:nvPicPr>
          <p:cNvPr id="6" name="图片 5"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slide(fromBottom)">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slide(fromBottom)">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slide(fromBottom)">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slide(fromBottom)">
                                      <p:cBhvr>
                                        <p:cTn id="4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Further practice in listening</a:t>
            </a:r>
            <a:endParaRPr lang="zh-CN" altLang="en-US" sz="4800" b="1" dirty="0">
              <a:solidFill>
                <a:schemeClr val="tx1"/>
              </a:solidFill>
              <a:latin typeface="+mj-lt"/>
              <a:ea typeface="微软雅黑" panose="020B0503020204020204" pitchFamily="34" charset="-122"/>
            </a:endParaRPr>
          </a:p>
        </p:txBody>
      </p:sp>
      <p:sp>
        <p:nvSpPr>
          <p:cNvPr id="3" name="TextBox 2"/>
          <p:cNvSpPr txBox="1"/>
          <p:nvPr/>
        </p:nvSpPr>
        <p:spPr>
          <a:xfrm>
            <a:off x="714348" y="1214422"/>
            <a:ext cx="2030171"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Passage 1</a:t>
            </a:r>
            <a:endParaRPr lang="zh-CN" altLang="en-US" sz="3200" b="1" u="sng" dirty="0">
              <a:ln>
                <a:solidFill>
                  <a:schemeClr val="accent5"/>
                </a:solidFill>
              </a:ln>
              <a:solidFill>
                <a:schemeClr val="accent5">
                  <a:lumMod val="75000"/>
                </a:schemeClr>
              </a:solidFill>
            </a:endParaRPr>
          </a:p>
        </p:txBody>
      </p:sp>
      <p:sp>
        <p:nvSpPr>
          <p:cNvPr id="5" name="矩形 4"/>
          <p:cNvSpPr/>
          <p:nvPr/>
        </p:nvSpPr>
        <p:spPr>
          <a:xfrm>
            <a:off x="714348" y="1714488"/>
            <a:ext cx="7858180" cy="5262979"/>
          </a:xfrm>
          <a:prstGeom prst="rect">
            <a:avLst/>
          </a:prstGeom>
        </p:spPr>
        <p:txBody>
          <a:bodyPr wrap="square">
            <a:spAutoFit/>
          </a:bodyPr>
          <a:lstStyle/>
          <a:p>
            <a:pPr marL="542925" indent="-542925"/>
            <a:r>
              <a:rPr lang="en-US" altLang="zh-CN" sz="2400" dirty="0" smtClean="0"/>
              <a:t>Q1: According to the survey, what percentage of British adults watched TV in their free time?</a:t>
            </a:r>
          </a:p>
          <a:p>
            <a:pPr marL="542925" indent="-542925"/>
            <a:r>
              <a:rPr lang="en-US" altLang="zh-CN" sz="2400" i="1" dirty="0" smtClean="0">
                <a:solidFill>
                  <a:srgbClr val="FF0000"/>
                </a:solidFill>
              </a:rPr>
              <a:t>        A 89 percent.</a:t>
            </a:r>
          </a:p>
          <a:p>
            <a:pPr marL="542925" indent="-542925"/>
            <a:r>
              <a:rPr lang="en-US" altLang="zh-CN" sz="2400" dirty="0" smtClean="0"/>
              <a:t>Q2: Which age group would be the most likely to visit their friends and relatives.</a:t>
            </a:r>
          </a:p>
          <a:p>
            <a:pPr marL="542925" indent="-542925"/>
            <a:r>
              <a:rPr lang="en-US" altLang="zh-CN" sz="2400" i="1" dirty="0" smtClean="0">
                <a:solidFill>
                  <a:srgbClr val="FF0000"/>
                </a:solidFill>
              </a:rPr>
              <a:t>        B People aged 25 to 34.</a:t>
            </a:r>
          </a:p>
          <a:p>
            <a:pPr marL="542925" indent="-542925"/>
            <a:r>
              <a:rPr lang="en-US" altLang="zh-CN" sz="2400" dirty="0" smtClean="0"/>
              <a:t>Q3: What does the speaker say about listening to music as a leisure activity for British people?</a:t>
            </a:r>
          </a:p>
          <a:p>
            <a:pPr marL="542925"/>
            <a:r>
              <a:rPr lang="en-US" altLang="zh-CN" sz="2400" i="1" dirty="0" smtClean="0">
                <a:solidFill>
                  <a:srgbClr val="FF0000"/>
                </a:solidFill>
              </a:rPr>
              <a:t>A People aged 16 to 24 preferred listening to music most.</a:t>
            </a:r>
          </a:p>
          <a:p>
            <a:pPr marL="542925" indent="-542925"/>
            <a:r>
              <a:rPr lang="en-US" altLang="zh-CN" sz="2400" dirty="0" smtClean="0"/>
              <a:t>Q4: According to the survey, how are leisure activities related to age?</a:t>
            </a:r>
          </a:p>
          <a:p>
            <a:pPr marL="542925" indent="-542925"/>
            <a:r>
              <a:rPr lang="en-US" altLang="zh-CN" sz="2400" i="1" dirty="0" smtClean="0">
                <a:solidFill>
                  <a:srgbClr val="FF0000"/>
                </a:solidFill>
              </a:rPr>
              <a:t>        C Older people spend more time reading and gardening.</a:t>
            </a:r>
          </a:p>
          <a:p>
            <a:pPr marL="542925" indent="-542925"/>
            <a:endParaRPr lang="en-US" altLang="zh-CN" sz="2400" i="1" dirty="0" smtClean="0">
              <a:solidFill>
                <a:srgbClr val="FF0000"/>
              </a:solidFill>
            </a:endParaRPr>
          </a:p>
          <a:p>
            <a:endParaRPr lang="en-US" altLang="zh-CN" sz="2400" i="1" dirty="0" smtClean="0">
              <a:solidFill>
                <a:srgbClr val="FF0000"/>
              </a:solidFill>
            </a:endParaRPr>
          </a:p>
        </p:txBody>
      </p:sp>
      <p:pic>
        <p:nvPicPr>
          <p:cNvPr id="6" name="图片 5"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slide(fromBottom)">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slide(fromBottom)">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slide(fromBottom)">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slide(fromBottom)">
                                      <p:cBhvr>
                                        <p:cTn id="4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Further practice in listening</a:t>
            </a:r>
            <a:endParaRPr lang="zh-CN" altLang="en-US" sz="4800" b="1" dirty="0">
              <a:solidFill>
                <a:schemeClr val="tx1"/>
              </a:solidFill>
              <a:latin typeface="+mj-lt"/>
              <a:ea typeface="微软雅黑" panose="020B0503020204020204" pitchFamily="34" charset="-122"/>
            </a:endParaRPr>
          </a:p>
        </p:txBody>
      </p:sp>
      <p:sp>
        <p:nvSpPr>
          <p:cNvPr id="3" name="TextBox 2"/>
          <p:cNvSpPr txBox="1"/>
          <p:nvPr/>
        </p:nvSpPr>
        <p:spPr>
          <a:xfrm>
            <a:off x="714348" y="1214422"/>
            <a:ext cx="2030171"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Passage 2</a:t>
            </a:r>
            <a:endParaRPr lang="zh-CN" altLang="en-US" sz="3200" b="1" u="sng" dirty="0">
              <a:ln>
                <a:solidFill>
                  <a:schemeClr val="accent5"/>
                </a:solidFill>
              </a:ln>
              <a:solidFill>
                <a:schemeClr val="accent5">
                  <a:lumMod val="75000"/>
                </a:schemeClr>
              </a:solidFill>
            </a:endParaRPr>
          </a:p>
        </p:txBody>
      </p:sp>
      <p:sp>
        <p:nvSpPr>
          <p:cNvPr id="5" name="矩形 4"/>
          <p:cNvSpPr/>
          <p:nvPr/>
        </p:nvSpPr>
        <p:spPr>
          <a:xfrm>
            <a:off x="928662" y="2107253"/>
            <a:ext cx="7072362" cy="4524315"/>
          </a:xfrm>
          <a:prstGeom prst="rect">
            <a:avLst/>
          </a:prstGeom>
        </p:spPr>
        <p:txBody>
          <a:bodyPr wrap="square">
            <a:spAutoFit/>
          </a:bodyPr>
          <a:lstStyle/>
          <a:p>
            <a:pPr marL="457200" indent="-457200"/>
            <a:r>
              <a:rPr lang="en-US" altLang="zh-CN" sz="2400" i="1" dirty="0" smtClean="0">
                <a:solidFill>
                  <a:srgbClr val="FF0000"/>
                </a:solidFill>
              </a:rPr>
              <a:t>  1) comic</a:t>
            </a:r>
          </a:p>
          <a:p>
            <a:pPr marL="457200" indent="-457200"/>
            <a:r>
              <a:rPr lang="en-US" altLang="zh-CN" sz="2400" i="1" dirty="0" smtClean="0">
                <a:solidFill>
                  <a:srgbClr val="FF0000"/>
                </a:solidFill>
              </a:rPr>
              <a:t>  2) traffic</a:t>
            </a:r>
          </a:p>
          <a:p>
            <a:pPr marL="457200" indent="-457200"/>
            <a:r>
              <a:rPr lang="en-US" altLang="zh-CN" sz="2400" i="1" dirty="0" smtClean="0">
                <a:solidFill>
                  <a:srgbClr val="FF0000"/>
                </a:solidFill>
              </a:rPr>
              <a:t>  3) constantly</a:t>
            </a:r>
          </a:p>
          <a:p>
            <a:pPr marL="457200" indent="-457200"/>
            <a:r>
              <a:rPr lang="en-US" altLang="zh-CN" sz="2400" i="1" dirty="0" smtClean="0">
                <a:solidFill>
                  <a:srgbClr val="FF0000"/>
                </a:solidFill>
              </a:rPr>
              <a:t>  4) available</a:t>
            </a:r>
          </a:p>
          <a:p>
            <a:pPr marL="457200" indent="-457200"/>
            <a:r>
              <a:rPr lang="en-US" altLang="zh-CN" sz="2400" i="1" dirty="0" smtClean="0">
                <a:solidFill>
                  <a:srgbClr val="FF0000"/>
                </a:solidFill>
              </a:rPr>
              <a:t>  5) took part in</a:t>
            </a:r>
          </a:p>
          <a:p>
            <a:pPr marL="457200" indent="-457200"/>
            <a:r>
              <a:rPr lang="en-US" altLang="zh-CN" sz="2400" i="1" dirty="0" smtClean="0">
                <a:solidFill>
                  <a:srgbClr val="FF0000"/>
                </a:solidFill>
              </a:rPr>
              <a:t>  6) attracted</a:t>
            </a:r>
          </a:p>
          <a:p>
            <a:pPr marL="457200" indent="-457200"/>
            <a:r>
              <a:rPr lang="en-US" altLang="zh-CN" sz="2400" i="1" dirty="0" smtClean="0">
                <a:solidFill>
                  <a:srgbClr val="FF0000"/>
                </a:solidFill>
              </a:rPr>
              <a:t>  7) audience</a:t>
            </a:r>
          </a:p>
          <a:p>
            <a:pPr marL="457200" indent="-457200"/>
            <a:r>
              <a:rPr lang="en-US" altLang="zh-CN" sz="2400" i="1" dirty="0" smtClean="0">
                <a:solidFill>
                  <a:srgbClr val="FF0000"/>
                </a:solidFill>
              </a:rPr>
              <a:t>  8) free of charge   </a:t>
            </a:r>
          </a:p>
          <a:p>
            <a:pPr marL="457200" indent="-457200"/>
            <a:r>
              <a:rPr lang="en-US" altLang="zh-CN" sz="2400" i="1" dirty="0" smtClean="0">
                <a:solidFill>
                  <a:srgbClr val="FF0000"/>
                </a:solidFill>
              </a:rPr>
              <a:t>  9) put forward</a:t>
            </a:r>
          </a:p>
          <a:p>
            <a:pPr marL="457200" indent="-457200"/>
            <a:r>
              <a:rPr lang="en-US" altLang="zh-CN" sz="2400" i="1" dirty="0" smtClean="0">
                <a:solidFill>
                  <a:srgbClr val="FF0000"/>
                </a:solidFill>
              </a:rPr>
              <a:t>10) embrace</a:t>
            </a:r>
            <a:endParaRPr lang="en-US" altLang="zh-CN" sz="2400" dirty="0" smtClean="0"/>
          </a:p>
          <a:p>
            <a:endParaRPr lang="en-US" altLang="zh-CN" sz="2400" i="1" dirty="0" smtClean="0">
              <a:solidFill>
                <a:srgbClr val="FF0000"/>
              </a:solidFill>
            </a:endParaRPr>
          </a:p>
          <a:p>
            <a:endParaRPr lang="en-US" altLang="zh-CN" sz="2400" i="1" dirty="0" smtClean="0">
              <a:solidFill>
                <a:srgbClr val="FF0000"/>
              </a:solidFill>
            </a:endParaRPr>
          </a:p>
        </p:txBody>
      </p:sp>
      <p:pic>
        <p:nvPicPr>
          <p:cNvPr id="1026" name="Picture 2"/>
          <p:cNvPicPr>
            <a:picLocks noChangeAspect="1" noChangeArrowheads="1"/>
          </p:cNvPicPr>
          <p:nvPr/>
        </p:nvPicPr>
        <p:blipFill>
          <a:blip r:embed="rId2" cstate="print"/>
          <a:stretch>
            <a:fillRect/>
          </a:stretch>
        </p:blipFill>
        <p:spPr bwMode="auto">
          <a:xfrm>
            <a:off x="3500430" y="2428868"/>
            <a:ext cx="5056549" cy="3000396"/>
          </a:xfrm>
          <a:prstGeom prst="rect">
            <a:avLst/>
          </a:prstGeom>
          <a:noFill/>
          <a:ln w="9525">
            <a:noFill/>
            <a:miter lim="800000"/>
            <a:headEnd/>
            <a:tailEnd/>
          </a:ln>
          <a:effectLst/>
        </p:spPr>
      </p:pic>
      <p:pic>
        <p:nvPicPr>
          <p:cNvPr id="6" name="图片 5" descr="87699.gif">
            <a:hlinkClick r:id="rId3" action="ppaction://hlinksldjump"/>
          </p:cNvPr>
          <p:cNvPicPr>
            <a:picLocks noChangeAspect="1"/>
          </p:cNvPicPr>
          <p:nvPr/>
        </p:nvPicPr>
        <p:blipFill>
          <a:blip r:embed="rId4"/>
          <a:stretch>
            <a:fillRect/>
          </a:stretch>
        </p:blipFill>
        <p:spPr>
          <a:xfrm>
            <a:off x="8429652" y="6215082"/>
            <a:ext cx="466724" cy="4667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dissolv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slide(fromBottom)">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slide(fromBottom)">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slide(fromBottom)">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slide(fromBottom)">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slide(fromBottom)">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slide(fromBottom)">
                                      <p:cBhvr>
                                        <p:cTn id="37" dur="500"/>
                                        <p:tgtEl>
                                          <p:spTgt spid="5">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5">
                                            <p:txEl>
                                              <p:pRg st="6" end="6"/>
                                            </p:txEl>
                                          </p:spTgt>
                                        </p:tgtEl>
                                        <p:attrNameLst>
                                          <p:attrName>style.visibility</p:attrName>
                                        </p:attrNameLst>
                                      </p:cBhvr>
                                      <p:to>
                                        <p:strVal val="visible"/>
                                      </p:to>
                                    </p:set>
                                    <p:animEffect transition="in" filter="slide(fromBottom)">
                                      <p:cBhvr>
                                        <p:cTn id="42" dur="500"/>
                                        <p:tgtEl>
                                          <p:spTgt spid="5">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grpId="0" nodeType="clickEffect">
                                  <p:stCondLst>
                                    <p:cond delay="0"/>
                                  </p:stCondLst>
                                  <p:childTnLst>
                                    <p:set>
                                      <p:cBhvr>
                                        <p:cTn id="46" dur="1" fill="hold">
                                          <p:stCondLst>
                                            <p:cond delay="0"/>
                                          </p:stCondLst>
                                        </p:cTn>
                                        <p:tgtEl>
                                          <p:spTgt spid="5">
                                            <p:txEl>
                                              <p:pRg st="7" end="7"/>
                                            </p:txEl>
                                          </p:spTgt>
                                        </p:tgtEl>
                                        <p:attrNameLst>
                                          <p:attrName>style.visibility</p:attrName>
                                        </p:attrNameLst>
                                      </p:cBhvr>
                                      <p:to>
                                        <p:strVal val="visible"/>
                                      </p:to>
                                    </p:set>
                                    <p:animEffect transition="in" filter="slide(fromBottom)">
                                      <p:cBhvr>
                                        <p:cTn id="47" dur="500"/>
                                        <p:tgtEl>
                                          <p:spTgt spid="5">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4" fill="hold" grpId="0" nodeType="clickEffect">
                                  <p:stCondLst>
                                    <p:cond delay="0"/>
                                  </p:stCondLst>
                                  <p:childTnLst>
                                    <p:set>
                                      <p:cBhvr>
                                        <p:cTn id="51" dur="1" fill="hold">
                                          <p:stCondLst>
                                            <p:cond delay="0"/>
                                          </p:stCondLst>
                                        </p:cTn>
                                        <p:tgtEl>
                                          <p:spTgt spid="5">
                                            <p:txEl>
                                              <p:pRg st="8" end="8"/>
                                            </p:txEl>
                                          </p:spTgt>
                                        </p:tgtEl>
                                        <p:attrNameLst>
                                          <p:attrName>style.visibility</p:attrName>
                                        </p:attrNameLst>
                                      </p:cBhvr>
                                      <p:to>
                                        <p:strVal val="visible"/>
                                      </p:to>
                                    </p:set>
                                    <p:animEffect transition="in" filter="slide(fromBottom)">
                                      <p:cBhvr>
                                        <p:cTn id="52" dur="500"/>
                                        <p:tgtEl>
                                          <p:spTgt spid="5">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4" fill="hold" grpId="0" nodeType="clickEffect">
                                  <p:stCondLst>
                                    <p:cond delay="0"/>
                                  </p:stCondLst>
                                  <p:childTnLst>
                                    <p:set>
                                      <p:cBhvr>
                                        <p:cTn id="56" dur="1" fill="hold">
                                          <p:stCondLst>
                                            <p:cond delay="0"/>
                                          </p:stCondLst>
                                        </p:cTn>
                                        <p:tgtEl>
                                          <p:spTgt spid="5">
                                            <p:txEl>
                                              <p:pRg st="9" end="9"/>
                                            </p:txEl>
                                          </p:spTgt>
                                        </p:tgtEl>
                                        <p:attrNameLst>
                                          <p:attrName>style.visibility</p:attrName>
                                        </p:attrNameLst>
                                      </p:cBhvr>
                                      <p:to>
                                        <p:strVal val="visible"/>
                                      </p:to>
                                    </p:set>
                                    <p:animEffect transition="in" filter="slide(fromBottom)">
                                      <p:cBhvr>
                                        <p:cTn id="57"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1000100" y="2714620"/>
            <a:ext cx="5715040" cy="4154984"/>
          </a:xfrm>
          <a:prstGeom prst="rect">
            <a:avLst/>
          </a:prstGeom>
        </p:spPr>
        <p:txBody>
          <a:bodyPr wrap="square">
            <a:spAutoFit/>
          </a:bodyPr>
          <a:lstStyle/>
          <a:p>
            <a:pPr marL="180975" indent="-180975"/>
            <a:r>
              <a:rPr lang="en-US" altLang="zh-CN" sz="2400" dirty="0" smtClean="0"/>
              <a:t>5 I </a:t>
            </a:r>
            <a:r>
              <a:rPr lang="en-US" altLang="zh-CN" sz="2400" b="1" dirty="0" smtClean="0">
                <a:solidFill>
                  <a:schemeClr val="accent5"/>
                </a:solidFill>
              </a:rPr>
              <a:t>love to participate in </a:t>
            </a:r>
            <a:r>
              <a:rPr lang="en-US" altLang="zh-CN" sz="2400" dirty="0" smtClean="0"/>
              <a:t>/ </a:t>
            </a:r>
            <a:r>
              <a:rPr lang="en-US" altLang="zh-CN" sz="2400" b="1" dirty="0" smtClean="0">
                <a:solidFill>
                  <a:schemeClr val="accent5"/>
                </a:solidFill>
              </a:rPr>
              <a:t>seldom go to</a:t>
            </a:r>
            <a:r>
              <a:rPr lang="en-US" altLang="zh-CN" sz="2400" dirty="0" smtClean="0"/>
              <a:t> campus  festivals of all kinds.</a:t>
            </a:r>
          </a:p>
          <a:p>
            <a:pPr marL="180975" indent="-180975"/>
            <a:r>
              <a:rPr lang="en-US" altLang="zh-CN" sz="2400" dirty="0" smtClean="0"/>
              <a:t>6 I often </a:t>
            </a:r>
            <a:r>
              <a:rPr lang="en-US" altLang="zh-CN" sz="2400" b="1" dirty="0" smtClean="0">
                <a:solidFill>
                  <a:schemeClr val="accent5"/>
                </a:solidFill>
              </a:rPr>
              <a:t>go to concerts </a:t>
            </a:r>
            <a:r>
              <a:rPr lang="en-US" altLang="zh-CN" sz="2400" dirty="0" smtClean="0"/>
              <a:t>/ </a:t>
            </a:r>
            <a:r>
              <a:rPr lang="en-US" altLang="zh-CN" sz="2400" b="1" dirty="0" smtClean="0">
                <a:solidFill>
                  <a:schemeClr val="accent5"/>
                </a:solidFill>
              </a:rPr>
              <a:t>see plays </a:t>
            </a:r>
            <a:r>
              <a:rPr lang="en-US" altLang="zh-CN" sz="2400" dirty="0" smtClean="0"/>
              <a:t>/ </a:t>
            </a:r>
            <a:r>
              <a:rPr lang="en-US" altLang="zh-CN" sz="2400" b="1" dirty="0" smtClean="0">
                <a:solidFill>
                  <a:schemeClr val="accent5"/>
                </a:solidFill>
              </a:rPr>
              <a:t>see operas </a:t>
            </a:r>
            <a:r>
              <a:rPr lang="en-US" altLang="zh-CN" sz="2400" dirty="0" smtClean="0"/>
              <a:t>/ ____________.</a:t>
            </a:r>
          </a:p>
          <a:p>
            <a:pPr marL="180975" indent="-180975"/>
            <a:r>
              <a:rPr lang="en-US" altLang="zh-CN" sz="2400" dirty="0" smtClean="0"/>
              <a:t>7 I take photos </a:t>
            </a:r>
            <a:r>
              <a:rPr lang="en-US" altLang="zh-CN" sz="2400" b="1" dirty="0" smtClean="0">
                <a:solidFill>
                  <a:schemeClr val="accent5"/>
                </a:solidFill>
              </a:rPr>
              <a:t>every day </a:t>
            </a:r>
            <a:r>
              <a:rPr lang="en-US" altLang="zh-CN" sz="2400" dirty="0" smtClean="0"/>
              <a:t>/ </a:t>
            </a:r>
            <a:r>
              <a:rPr lang="en-US" altLang="zh-CN" sz="2400" b="1" dirty="0" smtClean="0">
                <a:solidFill>
                  <a:schemeClr val="accent5"/>
                </a:solidFill>
              </a:rPr>
              <a:t>only at special events</a:t>
            </a:r>
            <a:r>
              <a:rPr lang="en-US" altLang="zh-CN" sz="2400" dirty="0" smtClean="0"/>
              <a:t> / </a:t>
            </a:r>
            <a:r>
              <a:rPr lang="en-US" altLang="zh-CN" sz="2400" b="1" dirty="0" smtClean="0">
                <a:solidFill>
                  <a:schemeClr val="accent5"/>
                </a:solidFill>
              </a:rPr>
              <a:t>on holiday</a:t>
            </a:r>
            <a:r>
              <a:rPr lang="en-US" altLang="zh-CN" sz="2400" dirty="0" smtClean="0"/>
              <a:t>.</a:t>
            </a:r>
          </a:p>
          <a:p>
            <a:pPr marL="180975" indent="-180975"/>
            <a:r>
              <a:rPr lang="en-US" altLang="zh-CN" sz="2400" dirty="0" smtClean="0"/>
              <a:t>8 My favorite subjects of photos are </a:t>
            </a:r>
            <a:r>
              <a:rPr lang="en-US" altLang="zh-CN" sz="2400" b="1" dirty="0" smtClean="0">
                <a:solidFill>
                  <a:schemeClr val="accent5"/>
                </a:solidFill>
              </a:rPr>
              <a:t>people</a:t>
            </a:r>
            <a:r>
              <a:rPr lang="en-US" altLang="zh-CN" sz="2400" dirty="0" smtClean="0"/>
              <a:t> / </a:t>
            </a:r>
            <a:r>
              <a:rPr lang="en-US" altLang="zh-CN" sz="2400" b="1" dirty="0" smtClean="0">
                <a:solidFill>
                  <a:schemeClr val="accent5"/>
                </a:solidFill>
              </a:rPr>
              <a:t>buildings</a:t>
            </a:r>
            <a:r>
              <a:rPr lang="en-US" altLang="zh-CN" sz="2400" dirty="0" smtClean="0"/>
              <a:t> / </a:t>
            </a:r>
            <a:r>
              <a:rPr lang="en-US" altLang="zh-CN" sz="2400" b="1" dirty="0" smtClean="0">
                <a:solidFill>
                  <a:schemeClr val="accent5"/>
                </a:solidFill>
              </a:rPr>
              <a:t>nature</a:t>
            </a:r>
            <a:r>
              <a:rPr lang="en-US" altLang="zh-CN" sz="2400" dirty="0" smtClean="0"/>
              <a:t> / ____________.</a:t>
            </a:r>
            <a:endParaRPr lang="zh-CN" altLang="en-US" sz="2400" dirty="0" smtClean="0"/>
          </a:p>
          <a:p>
            <a:pPr marL="180975" indent="-180975"/>
            <a:endParaRPr lang="en-US" altLang="zh-CN" sz="2400" dirty="0" smtClean="0"/>
          </a:p>
          <a:p>
            <a:endParaRPr lang="en-US" altLang="zh-CN" sz="2400" dirty="0" smtClean="0"/>
          </a:p>
          <a:p>
            <a:pPr marL="180975" indent="-180975"/>
            <a:endParaRPr lang="zh-CN" altLang="en-US" sz="2400" dirty="0" smtClean="0"/>
          </a:p>
        </p:txBody>
      </p:sp>
      <p:pic>
        <p:nvPicPr>
          <p:cNvPr id="30" name="图片 29" descr="87699.gif">
            <a:hlinkClick r:id="rId3" action="ppaction://hlinksldjump"/>
          </p:cNvPr>
          <p:cNvPicPr>
            <a:picLocks noChangeAspect="1"/>
          </p:cNvPicPr>
          <p:nvPr/>
        </p:nvPicPr>
        <p:blipFill>
          <a:blip r:embed="rId4"/>
          <a:stretch>
            <a:fillRect/>
          </a:stretch>
        </p:blipFill>
        <p:spPr>
          <a:xfrm>
            <a:off x="8572528" y="6286520"/>
            <a:ext cx="466724" cy="466724"/>
          </a:xfrm>
          <a:prstGeom prst="rect">
            <a:avLst/>
          </a:prstGeom>
        </p:spPr>
      </p:pic>
      <p:sp>
        <p:nvSpPr>
          <p:cNvPr id="4" name="矩形 3"/>
          <p:cNvSpPr/>
          <p:nvPr/>
        </p:nvSpPr>
        <p:spPr>
          <a:xfrm>
            <a:off x="0" y="1"/>
            <a:ext cx="9144000" cy="1142984"/>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Opening up</a:t>
            </a:r>
            <a:endParaRPr lang="zh-CN" altLang="en-US" sz="4800" b="1" dirty="0">
              <a:solidFill>
                <a:schemeClr val="tx1"/>
              </a:solidFill>
              <a:latin typeface="+mj-lt"/>
              <a:ea typeface="微软雅黑" panose="020B0503020204020204" pitchFamily="34" charset="-122"/>
            </a:endParaRPr>
          </a:p>
        </p:txBody>
      </p:sp>
      <p:grpSp>
        <p:nvGrpSpPr>
          <p:cNvPr id="2" name="组合 7"/>
          <p:cNvGrpSpPr/>
          <p:nvPr/>
        </p:nvGrpSpPr>
        <p:grpSpPr>
          <a:xfrm>
            <a:off x="642910" y="1228539"/>
            <a:ext cx="8358246" cy="1200329"/>
            <a:chOff x="857224" y="1477021"/>
            <a:chExt cx="6538599" cy="1200329"/>
          </a:xfrm>
        </p:grpSpPr>
        <p:sp>
          <p:nvSpPr>
            <p:cNvPr id="5" name="矩形 4"/>
            <p:cNvSpPr/>
            <p:nvPr/>
          </p:nvSpPr>
          <p:spPr>
            <a:xfrm>
              <a:off x="857224" y="1500175"/>
              <a:ext cx="324228"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 1</a:t>
              </a:r>
              <a:endParaRPr lang="en-US" altLang="zh-CN" sz="2400" dirty="0" smtClean="0">
                <a:solidFill>
                  <a:schemeClr val="bg1"/>
                </a:solidFill>
              </a:endParaRPr>
            </a:p>
          </p:txBody>
        </p:sp>
        <p:sp>
          <p:nvSpPr>
            <p:cNvPr id="7" name="TextBox 6"/>
            <p:cNvSpPr txBox="1"/>
            <p:nvPr/>
          </p:nvSpPr>
          <p:spPr>
            <a:xfrm>
              <a:off x="1190826" y="1477021"/>
              <a:ext cx="6204997" cy="1200329"/>
            </a:xfrm>
            <a:prstGeom prst="rect">
              <a:avLst/>
            </a:prstGeom>
            <a:noFill/>
          </p:spPr>
          <p:txBody>
            <a:bodyPr wrap="square" rtlCol="0">
              <a:spAutoFit/>
            </a:bodyPr>
            <a:lstStyle/>
            <a:p>
              <a:r>
                <a:rPr lang="en-US" altLang="zh-CN" sz="2400" dirty="0" smtClean="0">
                  <a:latin typeface="Arial" pitchFamily="34" charset="0"/>
                  <a:cs typeface="Arial" pitchFamily="34" charset="0"/>
                </a:rPr>
                <a:t>Read the statements. Then underline the alternatives which are true for you or fill in the blanks according to your own experiences.</a:t>
              </a:r>
              <a:endParaRPr lang="zh-CN" altLang="en-US" sz="2400" dirty="0">
                <a:latin typeface="Arial" pitchFamily="34" charset="0"/>
                <a:cs typeface="Arial" pitchFamily="34" charset="0"/>
              </a:endParaRPr>
            </a:p>
          </p:txBody>
        </p:sp>
      </p:grpSp>
      <p:sp>
        <p:nvSpPr>
          <p:cNvPr id="44" name="矩形 43"/>
          <p:cNvSpPr/>
          <p:nvPr/>
        </p:nvSpPr>
        <p:spPr>
          <a:xfrm>
            <a:off x="2428860" y="3786190"/>
            <a:ext cx="1737655" cy="461665"/>
          </a:xfrm>
          <a:prstGeom prst="rect">
            <a:avLst/>
          </a:prstGeom>
        </p:spPr>
        <p:txBody>
          <a:bodyPr wrap="none">
            <a:spAutoFit/>
          </a:bodyPr>
          <a:lstStyle/>
          <a:p>
            <a:pPr algn="ctr"/>
            <a:r>
              <a:rPr lang="en-US" altLang="zh-CN" sz="2400" i="1" dirty="0" smtClean="0">
                <a:solidFill>
                  <a:srgbClr val="FF0000"/>
                </a:solidFill>
              </a:rPr>
              <a:t>see musicals</a:t>
            </a:r>
            <a:endParaRPr lang="zh-CN" altLang="en-US" sz="2400" i="1" dirty="0" smtClean="0">
              <a:solidFill>
                <a:srgbClr val="FF0000"/>
              </a:solidFill>
            </a:endParaRPr>
          </a:p>
        </p:txBody>
      </p:sp>
      <p:sp>
        <p:nvSpPr>
          <p:cNvPr id="36" name="矩形 35"/>
          <p:cNvSpPr/>
          <p:nvPr/>
        </p:nvSpPr>
        <p:spPr>
          <a:xfrm>
            <a:off x="4143372" y="5214950"/>
            <a:ext cx="1165704" cy="461665"/>
          </a:xfrm>
          <a:prstGeom prst="rect">
            <a:avLst/>
          </a:prstGeom>
        </p:spPr>
        <p:txBody>
          <a:bodyPr wrap="none">
            <a:spAutoFit/>
          </a:bodyPr>
          <a:lstStyle/>
          <a:p>
            <a:pPr algn="ctr"/>
            <a:r>
              <a:rPr lang="en-US" altLang="zh-CN" sz="2400" i="1" dirty="0" smtClean="0">
                <a:solidFill>
                  <a:srgbClr val="FF0000"/>
                </a:solidFill>
              </a:rPr>
              <a:t>animals</a:t>
            </a:r>
            <a:endParaRPr lang="zh-CN" altLang="en-US" sz="2400" i="1" dirty="0" smtClean="0">
              <a:solidFill>
                <a:srgbClr val="FF0000"/>
              </a:solidFill>
            </a:endParaRPr>
          </a:p>
        </p:txBody>
      </p:sp>
      <p:pic>
        <p:nvPicPr>
          <p:cNvPr id="2050" name="Picture 2"/>
          <p:cNvPicPr>
            <a:picLocks noChangeAspect="1" noChangeArrowheads="1"/>
          </p:cNvPicPr>
          <p:nvPr/>
        </p:nvPicPr>
        <p:blipFill>
          <a:blip r:embed="rId5" cstate="print"/>
          <a:srcRect/>
          <a:stretch>
            <a:fillRect/>
          </a:stretch>
        </p:blipFill>
        <p:spPr bwMode="auto">
          <a:xfrm>
            <a:off x="6715140" y="2928934"/>
            <a:ext cx="1910715" cy="290703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fade">
                                      <p:cBhvr>
                                        <p:cTn id="7" dur="500"/>
                                        <p:tgtEl>
                                          <p:spTgt spid="3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xEl>
                                              <p:pRg st="1" end="1"/>
                                            </p:txEl>
                                          </p:spTgt>
                                        </p:tgtEl>
                                        <p:attrNameLst>
                                          <p:attrName>style.visibility</p:attrName>
                                        </p:attrNameLst>
                                      </p:cBhvr>
                                      <p:to>
                                        <p:strVal val="visible"/>
                                      </p:to>
                                    </p:set>
                                    <p:animEffect transition="in" filter="fade">
                                      <p:cBhvr>
                                        <p:cTn id="10" dur="500"/>
                                        <p:tgtEl>
                                          <p:spTgt spid="3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xEl>
                                              <p:pRg st="2" end="2"/>
                                            </p:txEl>
                                          </p:spTgt>
                                        </p:tgtEl>
                                        <p:attrNameLst>
                                          <p:attrName>style.visibility</p:attrName>
                                        </p:attrNameLst>
                                      </p:cBhvr>
                                      <p:to>
                                        <p:strVal val="visible"/>
                                      </p:to>
                                    </p:set>
                                    <p:animEffect transition="in" filter="fade">
                                      <p:cBhvr>
                                        <p:cTn id="13" dur="500"/>
                                        <p:tgtEl>
                                          <p:spTgt spid="31">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
                                            <p:txEl>
                                              <p:pRg st="3" end="3"/>
                                            </p:txEl>
                                          </p:spTgt>
                                        </p:tgtEl>
                                        <p:attrNameLst>
                                          <p:attrName>style.visibility</p:attrName>
                                        </p:attrNameLst>
                                      </p:cBhvr>
                                      <p:to>
                                        <p:strVal val="visible"/>
                                      </p:to>
                                    </p:set>
                                    <p:animEffect transition="in" filter="fade">
                                      <p:cBhvr>
                                        <p:cTn id="16" dur="500"/>
                                        <p:tgtEl>
                                          <p:spTgt spid="31">
                                            <p:txEl>
                                              <p:pRg st="3" end="3"/>
                                            </p:txEl>
                                          </p:spTgt>
                                        </p:tgtEl>
                                      </p:cBhvr>
                                    </p:animEffect>
                                  </p:childTnLst>
                                </p:cTn>
                              </p:par>
                            </p:childTnLst>
                          </p:cTn>
                        </p:par>
                        <p:par>
                          <p:cTn id="17" fill="hold">
                            <p:stCondLst>
                              <p:cond delay="500"/>
                            </p:stCondLst>
                            <p:childTnLst>
                              <p:par>
                                <p:cTn id="18" presetID="9" presetClass="entr" presetSubtype="0" fill="hold" nodeType="afterEffect">
                                  <p:stCondLst>
                                    <p:cond delay="0"/>
                                  </p:stCondLst>
                                  <p:childTnLst>
                                    <p:set>
                                      <p:cBhvr>
                                        <p:cTn id="19" dur="1" fill="hold">
                                          <p:stCondLst>
                                            <p:cond delay="0"/>
                                          </p:stCondLst>
                                        </p:cTn>
                                        <p:tgtEl>
                                          <p:spTgt spid="2050"/>
                                        </p:tgtEl>
                                        <p:attrNameLst>
                                          <p:attrName>style.visibility</p:attrName>
                                        </p:attrNameLst>
                                      </p:cBhvr>
                                      <p:to>
                                        <p:strVal val="visible"/>
                                      </p:to>
                                    </p:set>
                                    <p:animEffect transition="in" filter="dissolve">
                                      <p:cBhvr>
                                        <p:cTn id="20" dur="500"/>
                                        <p:tgtEl>
                                          <p:spTgt spid="2050"/>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slide(fromBottom)">
                                      <p:cBhvr>
                                        <p:cTn id="25" dur="500"/>
                                        <p:tgtEl>
                                          <p:spTgt spid="44"/>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grpId="0" nodeType="click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slide(fromBottom)">
                                      <p:cBhvr>
                                        <p:cTn id="3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uiExpand="1" build="p"/>
      <p:bldP spid="44" grpId="0"/>
      <p:bldP spid="3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Wrapping up</a:t>
            </a:r>
            <a:endParaRPr lang="zh-CN" altLang="en-US" sz="4800" b="1" dirty="0">
              <a:solidFill>
                <a:schemeClr val="tx1"/>
              </a:solidFill>
              <a:latin typeface="+mj-lt"/>
              <a:ea typeface="微软雅黑" panose="020B0503020204020204" pitchFamily="34" charset="-122"/>
            </a:endParaRPr>
          </a:p>
        </p:txBody>
      </p:sp>
      <p:sp>
        <p:nvSpPr>
          <p:cNvPr id="3" name="矩形 2"/>
          <p:cNvSpPr/>
          <p:nvPr/>
        </p:nvSpPr>
        <p:spPr>
          <a:xfrm>
            <a:off x="1071538" y="1214422"/>
            <a:ext cx="6929486" cy="830997"/>
          </a:xfrm>
          <a:prstGeom prst="rect">
            <a:avLst/>
          </a:prstGeom>
        </p:spPr>
        <p:txBody>
          <a:bodyPr wrap="square">
            <a:spAutoFit/>
          </a:bodyPr>
          <a:lstStyle/>
          <a:p>
            <a:r>
              <a:rPr lang="en-US" altLang="zh-CN" sz="2400" dirty="0" smtClean="0">
                <a:latin typeface="Arial" pitchFamily="34" charset="0"/>
                <a:cs typeface="Arial" pitchFamily="34" charset="0"/>
              </a:rPr>
              <a:t>Use the following self-assessment checklist to check what you have learned in this unit.</a:t>
            </a:r>
          </a:p>
        </p:txBody>
      </p:sp>
      <p:graphicFrame>
        <p:nvGraphicFramePr>
          <p:cNvPr id="5" name="表格 4"/>
          <p:cNvGraphicFramePr>
            <a:graphicFrameLocks noGrp="1"/>
          </p:cNvGraphicFramePr>
          <p:nvPr/>
        </p:nvGraphicFramePr>
        <p:xfrm>
          <a:off x="785786" y="2143116"/>
          <a:ext cx="7286676" cy="3662680"/>
        </p:xfrm>
        <a:graphic>
          <a:graphicData uri="http://schemas.openxmlformats.org/drawingml/2006/table">
            <a:tbl>
              <a:tblPr firstRow="1" bandRow="1">
                <a:tableStyleId>{5C22544A-7EE6-4342-B048-85BDC9FD1C3A}</a:tableStyleId>
              </a:tblPr>
              <a:tblGrid>
                <a:gridCol w="4663473"/>
                <a:gridCol w="947268"/>
                <a:gridCol w="1675935"/>
              </a:tblGrid>
              <a:tr h="370840">
                <a:tc>
                  <a:txBody>
                    <a:bodyPr/>
                    <a:lstStyle/>
                    <a:p>
                      <a:pPr algn="ctr"/>
                      <a:endParaRPr lang="zh-CN" altLang="en-US" dirty="0"/>
                    </a:p>
                  </a:txBody>
                  <a:tcPr/>
                </a:tc>
                <a:tc>
                  <a:txBody>
                    <a:bodyPr/>
                    <a:lstStyle/>
                    <a:p>
                      <a:pPr algn="ctr"/>
                      <a:r>
                        <a:rPr lang="en-US" altLang="zh-CN" dirty="0" smtClean="0"/>
                        <a:t>OK</a:t>
                      </a:r>
                      <a:endParaRPr lang="zh-CN" altLang="en-US" dirty="0"/>
                    </a:p>
                  </a:txBody>
                  <a:tcPr/>
                </a:tc>
                <a:tc>
                  <a:txBody>
                    <a:bodyPr/>
                    <a:lstStyle/>
                    <a:p>
                      <a:pPr algn="ctr"/>
                      <a:r>
                        <a:rPr lang="en-US" altLang="zh-CN" dirty="0" smtClean="0"/>
                        <a:t>Needs work</a:t>
                      </a:r>
                      <a:endParaRPr lang="zh-CN" altLang="en-US" dirty="0"/>
                    </a:p>
                  </a:txBody>
                  <a:tcPr/>
                </a:tc>
              </a:tr>
              <a:tr h="370840">
                <a:tc>
                  <a:txBody>
                    <a:bodyPr/>
                    <a:lstStyle/>
                    <a:p>
                      <a:r>
                        <a:rPr lang="en-US" altLang="zh-CN" sz="2400" kern="1200" baseline="0" dirty="0" smtClean="0">
                          <a:solidFill>
                            <a:schemeClr val="dk1"/>
                          </a:solidFill>
                          <a:latin typeface="+mn-lt"/>
                          <a:ea typeface="+mn-ea"/>
                          <a:cs typeface="+mn-cs"/>
                        </a:rPr>
                        <a:t>I can talk about leisure activities.</a:t>
                      </a:r>
                    </a:p>
                  </a:txBody>
                  <a:tcPr/>
                </a:tc>
                <a:tc>
                  <a:txBody>
                    <a:bodyPr/>
                    <a:lstStyle/>
                    <a:p>
                      <a:endParaRPr lang="zh-CN" altLang="en-US" dirty="0"/>
                    </a:p>
                  </a:txBody>
                  <a:tcPr/>
                </a:tc>
                <a:tc>
                  <a:txBody>
                    <a:bodyPr/>
                    <a:lstStyle/>
                    <a:p>
                      <a:endParaRPr lang="zh-CN" altLang="en-US" dirty="0"/>
                    </a:p>
                  </a:txBody>
                  <a:tcPr/>
                </a:tc>
              </a:tr>
              <a:tr h="370840">
                <a:tc>
                  <a:txBody>
                    <a:bodyPr/>
                    <a:lstStyle/>
                    <a:p>
                      <a:r>
                        <a:rPr lang="en-US" altLang="zh-CN" sz="2400" kern="1200" baseline="0" dirty="0" smtClean="0">
                          <a:solidFill>
                            <a:schemeClr val="dk1"/>
                          </a:solidFill>
                          <a:latin typeface="+mn-lt"/>
                          <a:ea typeface="+mn-ea"/>
                          <a:cs typeface="+mn-cs"/>
                        </a:rPr>
                        <a:t>I can identify words and expressions for describing people’s appearance in listening.</a:t>
                      </a:r>
                    </a:p>
                  </a:txBody>
                  <a:tcPr/>
                </a:tc>
                <a:tc>
                  <a:txBody>
                    <a:bodyPr/>
                    <a:lstStyle/>
                    <a:p>
                      <a:endParaRPr lang="zh-CN" altLang="en-US" dirty="0"/>
                    </a:p>
                  </a:txBody>
                  <a:tcPr/>
                </a:tc>
                <a:tc>
                  <a:txBody>
                    <a:bodyPr/>
                    <a:lstStyle/>
                    <a:p>
                      <a:endParaRPr lang="zh-CN" altLang="en-US" dirty="0"/>
                    </a:p>
                  </a:txBody>
                  <a:tcPr/>
                </a:tc>
              </a:tr>
              <a:tr h="370840">
                <a:tc>
                  <a:txBody>
                    <a:bodyPr/>
                    <a:lstStyle/>
                    <a:p>
                      <a:r>
                        <a:rPr lang="en-US" altLang="zh-CN" sz="2400" kern="1200" baseline="0" dirty="0" smtClean="0">
                          <a:solidFill>
                            <a:schemeClr val="dk1"/>
                          </a:solidFill>
                          <a:latin typeface="+mn-lt"/>
                          <a:ea typeface="+mn-ea"/>
                          <a:cs typeface="+mn-cs"/>
                        </a:rPr>
                        <a:t>I can use proper expressions to ask for and give recommendations.</a:t>
                      </a:r>
                    </a:p>
                  </a:txBody>
                  <a:tcPr/>
                </a:tc>
                <a:tc>
                  <a:txBody>
                    <a:bodyPr/>
                    <a:lstStyle/>
                    <a:p>
                      <a:endParaRPr lang="zh-CN" altLang="en-US" dirty="0"/>
                    </a:p>
                  </a:txBody>
                  <a:tcPr/>
                </a:tc>
                <a:tc>
                  <a:txBody>
                    <a:bodyPr/>
                    <a:lstStyle/>
                    <a:p>
                      <a:endParaRPr lang="zh-CN" altLang="en-US" dirty="0"/>
                    </a:p>
                  </a:txBody>
                  <a:tcPr/>
                </a:tc>
              </a:tr>
              <a:tr h="370840">
                <a:tc>
                  <a:txBody>
                    <a:bodyPr/>
                    <a:lstStyle/>
                    <a:p>
                      <a:r>
                        <a:rPr lang="en-US" altLang="zh-CN" sz="2400" kern="1200" baseline="0" dirty="0" smtClean="0">
                          <a:solidFill>
                            <a:schemeClr val="dk1"/>
                          </a:solidFill>
                          <a:latin typeface="+mn-lt"/>
                          <a:ea typeface="+mn-ea"/>
                          <a:cs typeface="+mn-cs"/>
                        </a:rPr>
                        <a:t>I can describe a past event in an organized and attractive way.</a:t>
                      </a:r>
                    </a:p>
                  </a:txBody>
                  <a:tcPr/>
                </a:tc>
                <a:tc>
                  <a:txBody>
                    <a:bodyPr/>
                    <a:lstStyle/>
                    <a:p>
                      <a:endParaRPr lang="zh-CN" altLang="en-US" dirty="0"/>
                    </a:p>
                  </a:txBody>
                  <a:tcPr/>
                </a:tc>
                <a:tc>
                  <a:txBody>
                    <a:bodyPr/>
                    <a:lstStyle/>
                    <a:p>
                      <a:endParaRPr lang="zh-CN" altLang="en-US" dirty="0"/>
                    </a:p>
                  </a:txBody>
                  <a:tcPr/>
                </a:tc>
              </a:tr>
            </a:tbl>
          </a:graphicData>
        </a:graphic>
      </p:graphicFrame>
      <p:sp>
        <p:nvSpPr>
          <p:cNvPr id="6" name="矩形 5"/>
          <p:cNvSpPr/>
          <p:nvPr/>
        </p:nvSpPr>
        <p:spPr>
          <a:xfrm>
            <a:off x="5786446" y="2643182"/>
            <a:ext cx="214314" cy="2143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070002" y="3468270"/>
            <a:ext cx="214314" cy="2143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792904" y="3457468"/>
            <a:ext cx="214314" cy="2143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7079420" y="4429132"/>
            <a:ext cx="214314" cy="2143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797666" y="4429132"/>
            <a:ext cx="214314" cy="2143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806344" y="5286388"/>
            <a:ext cx="214314" cy="2143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072330" y="5299720"/>
            <a:ext cx="214314" cy="2143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045342" y="2643182"/>
            <a:ext cx="214314" cy="2143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animBg="1"/>
      <p:bldP spid="8" grpId="0" animBg="1"/>
      <p:bldP spid="9" grpId="0" animBg="1"/>
      <p:bldP spid="10" grpId="0" animBg="1"/>
      <p:bldP spid="11" grpId="0" animBg="1"/>
      <p:bldP spid="12" grpId="0" animBg="1"/>
      <p:bldP spid="1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Fun time</a:t>
            </a:r>
            <a:endParaRPr lang="zh-CN" altLang="en-US" sz="4800" b="1" dirty="0">
              <a:solidFill>
                <a:schemeClr val="tx1"/>
              </a:solidFill>
              <a:latin typeface="+mj-lt"/>
              <a:ea typeface="微软雅黑" panose="020B0503020204020204" pitchFamily="34" charset="-122"/>
            </a:endParaRPr>
          </a:p>
        </p:txBody>
      </p:sp>
      <p:sp>
        <p:nvSpPr>
          <p:cNvPr id="14" name="矩形 13"/>
          <p:cNvSpPr/>
          <p:nvPr/>
        </p:nvSpPr>
        <p:spPr>
          <a:xfrm>
            <a:off x="1428728" y="1643050"/>
            <a:ext cx="6929486" cy="461665"/>
          </a:xfrm>
          <a:prstGeom prst="rect">
            <a:avLst/>
          </a:prstGeom>
        </p:spPr>
        <p:txBody>
          <a:bodyPr wrap="square">
            <a:spAutoFit/>
          </a:bodyPr>
          <a:lstStyle/>
          <a:p>
            <a:r>
              <a:rPr lang="en-US" altLang="zh-CN" sz="2400" dirty="0" smtClean="0">
                <a:latin typeface="Arial" pitchFamily="34" charset="0"/>
                <a:cs typeface="Arial" pitchFamily="34" charset="0"/>
              </a:rPr>
              <a:t>Enjoy the video clip </a:t>
            </a:r>
            <a:r>
              <a:rPr lang="en-US" altLang="zh-CN" sz="2400" dirty="0" smtClean="0">
                <a:latin typeface="Arial" pitchFamily="34" charset="0"/>
                <a:cs typeface="Arial" pitchFamily="34" charset="0"/>
              </a:rPr>
              <a:t>from </a:t>
            </a:r>
            <a:r>
              <a:rPr lang="en-US" altLang="zh-CN" sz="2400" i="1" dirty="0" smtClean="0">
                <a:latin typeface="Arial" pitchFamily="34" charset="0"/>
                <a:cs typeface="Arial" pitchFamily="34" charset="0"/>
              </a:rPr>
              <a:t>The </a:t>
            </a:r>
            <a:r>
              <a:rPr lang="en-US" altLang="zh-CN" sz="2400" i="1" dirty="0" err="1" smtClean="0">
                <a:latin typeface="Arial" pitchFamily="34" charset="0"/>
                <a:cs typeface="Arial" pitchFamily="34" charset="0"/>
              </a:rPr>
              <a:t>Croods</a:t>
            </a:r>
            <a:r>
              <a:rPr lang="en-US" altLang="zh-CN" sz="2400" dirty="0" smtClean="0">
                <a:latin typeface="Arial" pitchFamily="34" charset="0"/>
                <a:cs typeface="Arial" pitchFamily="34" charset="0"/>
              </a:rPr>
              <a:t>.</a:t>
            </a:r>
            <a:endParaRPr lang="en-US" altLang="zh-CN" sz="2400" dirty="0" smtClean="0">
              <a:latin typeface="Arial" pitchFamily="34" charset="0"/>
              <a:cs typeface="Arial" pitchFamily="34" charset="0"/>
            </a:endParaRPr>
          </a:p>
        </p:txBody>
      </p:sp>
      <p:pic>
        <p:nvPicPr>
          <p:cNvPr id="15" name="图片 14" descr="QQ截图20150508120820.png">
            <a:hlinkClick r:id="rId2" action="ppaction://hlinkfile"/>
          </p:cNvPr>
          <p:cNvPicPr>
            <a:picLocks noChangeAspect="1"/>
          </p:cNvPicPr>
          <p:nvPr/>
        </p:nvPicPr>
        <p:blipFill>
          <a:blip r:embed="rId3" cstate="print"/>
          <a:stretch>
            <a:fillRect/>
          </a:stretch>
        </p:blipFill>
        <p:spPr>
          <a:xfrm>
            <a:off x="1357290" y="2714620"/>
            <a:ext cx="6000792" cy="28729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 name="图片 15" descr="87699.gif">
            <a:hlinkClick r:id="rId4" action="ppaction://hlinksldjump"/>
          </p:cNvPr>
          <p:cNvPicPr>
            <a:picLocks noChangeAspect="1"/>
          </p:cNvPicPr>
          <p:nvPr/>
        </p:nvPicPr>
        <p:blipFill>
          <a:blip r:embed="rId5"/>
          <a:stretch>
            <a:fillRect/>
          </a:stretch>
        </p:blipFill>
        <p:spPr>
          <a:xfrm>
            <a:off x="8429652" y="6215082"/>
            <a:ext cx="466724" cy="4667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Opening up</a:t>
            </a:r>
            <a:endParaRPr lang="zh-CN" altLang="en-US" sz="4800" b="1" dirty="0">
              <a:solidFill>
                <a:schemeClr val="tx1"/>
              </a:solidFill>
              <a:latin typeface="+mj-lt"/>
              <a:ea typeface="微软雅黑" panose="020B0503020204020204" pitchFamily="34" charset="-122"/>
            </a:endParaRPr>
          </a:p>
        </p:txBody>
      </p:sp>
      <p:grpSp>
        <p:nvGrpSpPr>
          <p:cNvPr id="2" name="组合 7"/>
          <p:cNvGrpSpPr/>
          <p:nvPr/>
        </p:nvGrpSpPr>
        <p:grpSpPr>
          <a:xfrm>
            <a:off x="1214414" y="1857364"/>
            <a:ext cx="7786742" cy="476912"/>
            <a:chOff x="857224" y="1500174"/>
            <a:chExt cx="7072362" cy="476912"/>
          </a:xfrm>
        </p:grpSpPr>
        <p:sp>
          <p:nvSpPr>
            <p:cNvPr id="5" name="矩形 4"/>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2</a:t>
              </a:r>
              <a:endParaRPr lang="en-US" altLang="zh-CN" sz="2400" dirty="0" smtClean="0">
                <a:solidFill>
                  <a:schemeClr val="bg1"/>
                </a:solidFill>
              </a:endParaRPr>
            </a:p>
          </p:txBody>
        </p:sp>
        <p:sp>
          <p:nvSpPr>
            <p:cNvPr id="7" name="TextBox 6"/>
            <p:cNvSpPr txBox="1"/>
            <p:nvPr/>
          </p:nvSpPr>
          <p:spPr>
            <a:xfrm>
              <a:off x="1214414" y="1515421"/>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Work in pairs and compare your answers.</a:t>
              </a:r>
              <a:endParaRPr lang="zh-CN" altLang="en-US" sz="2400" dirty="0">
                <a:latin typeface="Arial" pitchFamily="34" charset="0"/>
                <a:cs typeface="Arial" pitchFamily="34" charset="0"/>
              </a:endParaRPr>
            </a:p>
          </p:txBody>
        </p:sp>
      </p:grpSp>
      <p:pic>
        <p:nvPicPr>
          <p:cNvPr id="8" name="图片 7"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pic>
        <p:nvPicPr>
          <p:cNvPr id="3074" name="Picture 2" descr="E:\已买图片\图片\社交 娱乐\TWM1290883122_L.jpg;.jpg"/>
          <p:cNvPicPr>
            <a:picLocks noChangeAspect="1" noChangeArrowheads="1"/>
          </p:cNvPicPr>
          <p:nvPr/>
        </p:nvPicPr>
        <p:blipFill>
          <a:blip r:embed="rId4" cstate="print"/>
          <a:srcRect/>
          <a:stretch>
            <a:fillRect/>
          </a:stretch>
        </p:blipFill>
        <p:spPr bwMode="auto">
          <a:xfrm>
            <a:off x="2000232" y="2643182"/>
            <a:ext cx="4729171" cy="329162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3074"/>
                                        </p:tgtEl>
                                        <p:attrNameLst>
                                          <p:attrName>style.visibility</p:attrName>
                                        </p:attrNameLst>
                                      </p:cBhvr>
                                      <p:to>
                                        <p:strVal val="visible"/>
                                      </p:to>
                                    </p:set>
                                    <p:animEffect transition="in" filter="dissolve">
                                      <p:cBhvr>
                                        <p:cTn id="11"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直接连接符 39"/>
          <p:cNvCxnSpPr/>
          <p:nvPr/>
        </p:nvCxnSpPr>
        <p:spPr>
          <a:xfrm>
            <a:off x="0" y="3714752"/>
            <a:ext cx="9144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sp>
        <p:nvSpPr>
          <p:cNvPr id="42" name="圆角矩形 41"/>
          <p:cNvSpPr/>
          <p:nvPr/>
        </p:nvSpPr>
        <p:spPr>
          <a:xfrm>
            <a:off x="642910" y="3000372"/>
            <a:ext cx="2214578" cy="142876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3200" b="1" dirty="0" smtClean="0">
                <a:solidFill>
                  <a:schemeClr val="tx1"/>
                </a:solidFill>
                <a:latin typeface="微软雅黑" panose="020B0503020204020204" pitchFamily="34" charset="-122"/>
                <a:ea typeface="微软雅黑" panose="020B0503020204020204" pitchFamily="34" charset="-122"/>
                <a:hlinkClick r:id="rId2" action="ppaction://hlinksldjump"/>
              </a:rPr>
              <a:t>Sharing</a:t>
            </a:r>
            <a:endParaRPr lang="zh-CN" altLang="en-US" sz="3200" b="1" dirty="0" smtClean="0">
              <a:solidFill>
                <a:schemeClr val="tx1"/>
              </a:solidFill>
              <a:latin typeface="微软雅黑" panose="020B0503020204020204" pitchFamily="34" charset="-122"/>
              <a:ea typeface="微软雅黑" panose="020B0503020204020204" pitchFamily="34" charset="-122"/>
            </a:endParaRPr>
          </a:p>
        </p:txBody>
      </p:sp>
      <p:sp>
        <p:nvSpPr>
          <p:cNvPr id="43" name="圆角矩形 42"/>
          <p:cNvSpPr/>
          <p:nvPr/>
        </p:nvSpPr>
        <p:spPr>
          <a:xfrm>
            <a:off x="3357554" y="3000372"/>
            <a:ext cx="2214578" cy="142876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3200" b="1" dirty="0" smtClean="0">
                <a:solidFill>
                  <a:schemeClr val="tx1"/>
                </a:solidFill>
                <a:latin typeface="微软雅黑" panose="020B0503020204020204" pitchFamily="34" charset="-122"/>
                <a:ea typeface="微软雅黑" panose="020B0503020204020204" pitchFamily="34" charset="-122"/>
                <a:hlinkClick r:id="rId3" action="ppaction://hlinksldjump"/>
              </a:rPr>
              <a:t>Listening</a:t>
            </a:r>
            <a:endParaRPr lang="en-US" altLang="zh-CN" sz="3200" b="1" dirty="0" smtClean="0">
              <a:solidFill>
                <a:schemeClr val="tx1"/>
              </a:solidFill>
              <a:latin typeface="微软雅黑" panose="020B0503020204020204" pitchFamily="34" charset="-122"/>
              <a:ea typeface="微软雅黑" panose="020B0503020204020204" pitchFamily="34" charset="-122"/>
            </a:endParaRPr>
          </a:p>
        </p:txBody>
      </p:sp>
      <p:sp>
        <p:nvSpPr>
          <p:cNvPr id="44" name="圆角矩形 43"/>
          <p:cNvSpPr/>
          <p:nvPr/>
        </p:nvSpPr>
        <p:spPr>
          <a:xfrm>
            <a:off x="6072198" y="3000372"/>
            <a:ext cx="2214607" cy="142876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3200" b="1" dirty="0" smtClean="0">
                <a:solidFill>
                  <a:schemeClr val="tx1"/>
                </a:solidFill>
                <a:latin typeface="微软雅黑" panose="020B0503020204020204" pitchFamily="34" charset="-122"/>
                <a:ea typeface="微软雅黑" panose="020B0503020204020204" pitchFamily="34" charset="-122"/>
                <a:hlinkClick r:id="rId4" action="ppaction://hlinksldjump"/>
              </a:rPr>
              <a:t>Viewing</a:t>
            </a:r>
            <a:endParaRPr lang="zh-CN" altLang="en-US" sz="3200" b="1" dirty="0">
              <a:solidFill>
                <a:schemeClr val="tx1"/>
              </a:solidFill>
              <a:latin typeface="微软雅黑" panose="020B0503020204020204" pitchFamily="34" charset="-122"/>
              <a:ea typeface="微软雅黑" panose="020B0503020204020204" pitchFamily="34" charset="-122"/>
            </a:endParaRPr>
          </a:p>
        </p:txBody>
      </p:sp>
      <p:pic>
        <p:nvPicPr>
          <p:cNvPr id="7" name="图片 6" descr="87699.gif">
            <a:hlinkClick r:id="rId5" action="ppaction://hlinksldjump"/>
          </p:cNvPr>
          <p:cNvPicPr>
            <a:picLocks noChangeAspect="1"/>
          </p:cNvPicPr>
          <p:nvPr/>
        </p:nvPicPr>
        <p:blipFill>
          <a:blip r:embed="rId6"/>
          <a:stretch>
            <a:fillRect/>
          </a:stretch>
        </p:blipFill>
        <p:spPr>
          <a:xfrm>
            <a:off x="8429652" y="6215082"/>
            <a:ext cx="466724" cy="4667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0-#ppt_w/2"/>
                                          </p:val>
                                        </p:tav>
                                        <p:tav tm="100000">
                                          <p:val>
                                            <p:strVal val="#ppt_x"/>
                                          </p:val>
                                        </p:tav>
                                      </p:tavLst>
                                    </p:anim>
                                    <p:anim calcmode="lin" valueType="num">
                                      <p:cBhvr additive="base">
                                        <p:cTn id="12" dur="500" fill="hold"/>
                                        <p:tgtEl>
                                          <p:spTgt spid="4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additive="base">
                                        <p:cTn id="15" dur="500" fill="hold"/>
                                        <p:tgtEl>
                                          <p:spTgt spid="42"/>
                                        </p:tgtEl>
                                        <p:attrNameLst>
                                          <p:attrName>ppt_x</p:attrName>
                                        </p:attrNameLst>
                                      </p:cBhvr>
                                      <p:tavLst>
                                        <p:tav tm="0">
                                          <p:val>
                                            <p:strVal val="0-#ppt_w/2"/>
                                          </p:val>
                                        </p:tav>
                                        <p:tav tm="100000">
                                          <p:val>
                                            <p:strVal val="#ppt_x"/>
                                          </p:val>
                                        </p:tav>
                                      </p:tavLst>
                                    </p:anim>
                                    <p:anim calcmode="lin" valueType="num">
                                      <p:cBhvr additive="base">
                                        <p:cTn id="16" dur="500" fill="hold"/>
                                        <p:tgtEl>
                                          <p:spTgt spid="42"/>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500" fill="hold"/>
                                        <p:tgtEl>
                                          <p:spTgt spid="40"/>
                                        </p:tgtEl>
                                        <p:attrNameLst>
                                          <p:attrName>ppt_x</p:attrName>
                                        </p:attrNameLst>
                                      </p:cBhvr>
                                      <p:tavLst>
                                        <p:tav tm="0">
                                          <p:val>
                                            <p:strVal val="0-#ppt_w/2"/>
                                          </p:val>
                                        </p:tav>
                                        <p:tav tm="100000">
                                          <p:val>
                                            <p:strVal val="#ppt_x"/>
                                          </p:val>
                                        </p:tav>
                                      </p:tavLst>
                                    </p:anim>
                                    <p:anim calcmode="lin" valueType="num">
                                      <p:cBhvr additive="base">
                                        <p:cTn id="20"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6" presetClass="emph" presetSubtype="0" fill="hold" grpId="1" nodeType="clickEffect">
                                  <p:stCondLst>
                                    <p:cond delay="0"/>
                                  </p:stCondLst>
                                  <p:childTnLst>
                                    <p:animScale>
                                      <p:cBhvr>
                                        <p:cTn id="24" dur="500" fill="hold"/>
                                        <p:tgtEl>
                                          <p:spTgt spid="42"/>
                                        </p:tgtEl>
                                      </p:cBhvr>
                                      <p:by x="130000" y="13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43" grpId="0" animBg="1"/>
      <p:bldP spid="4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sp>
        <p:nvSpPr>
          <p:cNvPr id="26" name="TextBox 25"/>
          <p:cNvSpPr txBox="1"/>
          <p:nvPr/>
        </p:nvSpPr>
        <p:spPr>
          <a:xfrm>
            <a:off x="714348" y="1214422"/>
            <a:ext cx="1624163"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Sharing</a:t>
            </a:r>
            <a:endParaRPr lang="zh-CN" altLang="en-US" sz="3200" b="1" u="sng" dirty="0">
              <a:ln>
                <a:solidFill>
                  <a:schemeClr val="accent5"/>
                </a:solidFill>
              </a:ln>
              <a:solidFill>
                <a:schemeClr val="accent5">
                  <a:lumMod val="75000"/>
                </a:schemeClr>
              </a:solidFill>
            </a:endParaRPr>
          </a:p>
        </p:txBody>
      </p:sp>
      <p:grpSp>
        <p:nvGrpSpPr>
          <p:cNvPr id="2" name="组合 26"/>
          <p:cNvGrpSpPr/>
          <p:nvPr/>
        </p:nvGrpSpPr>
        <p:grpSpPr>
          <a:xfrm>
            <a:off x="785786" y="1928802"/>
            <a:ext cx="7072362" cy="476912"/>
            <a:chOff x="857224" y="1500174"/>
            <a:chExt cx="7072362" cy="476912"/>
          </a:xfrm>
        </p:grpSpPr>
        <p:sp>
          <p:nvSpPr>
            <p:cNvPr id="29" name="矩形 28"/>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1</a:t>
              </a:r>
              <a:endParaRPr lang="en-US" altLang="zh-CN" sz="2400" dirty="0" smtClean="0">
                <a:solidFill>
                  <a:schemeClr val="bg1"/>
                </a:solidFill>
              </a:endParaRPr>
            </a:p>
          </p:txBody>
        </p:sp>
        <p:sp>
          <p:nvSpPr>
            <p:cNvPr id="30" name="TextBox 29"/>
            <p:cNvSpPr txBox="1"/>
            <p:nvPr/>
          </p:nvSpPr>
          <p:spPr>
            <a:xfrm>
              <a:off x="1214414" y="1515421"/>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Watch a podcast for its general idea.</a:t>
              </a:r>
              <a:endParaRPr lang="zh-CN" altLang="en-US" sz="2400" dirty="0">
                <a:latin typeface="Arial" pitchFamily="34" charset="0"/>
                <a:cs typeface="Arial" pitchFamily="34" charset="0"/>
              </a:endParaRPr>
            </a:p>
          </p:txBody>
        </p:sp>
      </p:grpSp>
      <p:sp>
        <p:nvSpPr>
          <p:cNvPr id="7" name="矩形 6"/>
          <p:cNvSpPr/>
          <p:nvPr/>
        </p:nvSpPr>
        <p:spPr>
          <a:xfrm>
            <a:off x="1142976" y="2357430"/>
            <a:ext cx="7000924" cy="1569660"/>
          </a:xfrm>
          <a:prstGeom prst="rect">
            <a:avLst/>
          </a:prstGeom>
        </p:spPr>
        <p:txBody>
          <a:bodyPr wrap="square">
            <a:spAutoFit/>
          </a:bodyPr>
          <a:lstStyle/>
          <a:p>
            <a:r>
              <a:rPr lang="en-US" altLang="zh-CN" sz="2400" i="1" dirty="0" smtClean="0">
                <a:solidFill>
                  <a:srgbClr val="FF0000"/>
                </a:solidFill>
              </a:rPr>
              <a:t>The people in the podcast mainly talk about how often they go to the cinema and what films they saw last time. They also talk about their favorite films, actors, and actresses.</a:t>
            </a:r>
            <a:endParaRPr lang="zh-CN" altLang="en-US" sz="2400" i="1" dirty="0">
              <a:solidFill>
                <a:srgbClr val="FF0000"/>
              </a:solidFill>
            </a:endParaRPr>
          </a:p>
        </p:txBody>
      </p:sp>
      <p:grpSp>
        <p:nvGrpSpPr>
          <p:cNvPr id="3" name="组合 7"/>
          <p:cNvGrpSpPr/>
          <p:nvPr/>
        </p:nvGrpSpPr>
        <p:grpSpPr>
          <a:xfrm>
            <a:off x="785786" y="3929066"/>
            <a:ext cx="7072362" cy="500066"/>
            <a:chOff x="857224" y="1500174"/>
            <a:chExt cx="7072362" cy="500066"/>
          </a:xfrm>
        </p:grpSpPr>
        <p:sp>
          <p:nvSpPr>
            <p:cNvPr id="9" name="矩形 8"/>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2</a:t>
              </a:r>
              <a:endParaRPr lang="en-US" altLang="zh-CN" sz="2400" dirty="0" smtClean="0">
                <a:solidFill>
                  <a:schemeClr val="bg1"/>
                </a:solidFill>
              </a:endParaRPr>
            </a:p>
          </p:txBody>
        </p:sp>
        <p:sp>
          <p:nvSpPr>
            <p:cNvPr id="10" name="TextBox 9"/>
            <p:cNvSpPr txBox="1"/>
            <p:nvPr/>
          </p:nvSpPr>
          <p:spPr>
            <a:xfrm>
              <a:off x="1214414" y="1538575"/>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Watch Part 1 and fill in the blanks.</a:t>
              </a:r>
              <a:endParaRPr lang="zh-CN" altLang="en-US" sz="2400" dirty="0">
                <a:latin typeface="Arial" pitchFamily="34" charset="0"/>
                <a:cs typeface="Arial" pitchFamily="34" charset="0"/>
              </a:endParaRPr>
            </a:p>
          </p:txBody>
        </p:sp>
      </p:grpSp>
      <p:sp>
        <p:nvSpPr>
          <p:cNvPr id="11" name="矩形 10"/>
          <p:cNvSpPr/>
          <p:nvPr/>
        </p:nvSpPr>
        <p:spPr>
          <a:xfrm>
            <a:off x="1142976" y="4357694"/>
            <a:ext cx="7072362" cy="2308324"/>
          </a:xfrm>
          <a:prstGeom prst="rect">
            <a:avLst/>
          </a:prstGeom>
        </p:spPr>
        <p:txBody>
          <a:bodyPr wrap="square">
            <a:spAutoFit/>
          </a:bodyPr>
          <a:lstStyle/>
          <a:p>
            <a:pPr marL="457200" indent="-457200">
              <a:buAutoNum type="arabicParenR"/>
            </a:pPr>
            <a:r>
              <a:rPr lang="en-US" altLang="zh-CN" sz="2400" i="1" dirty="0" smtClean="0">
                <a:solidFill>
                  <a:srgbClr val="FF0000"/>
                </a:solidFill>
              </a:rPr>
              <a:t>once a month</a:t>
            </a:r>
          </a:p>
          <a:p>
            <a:pPr marL="457200" indent="-457200">
              <a:buAutoNum type="arabicParenR"/>
            </a:pPr>
            <a:r>
              <a:rPr lang="en-US" altLang="zh-CN" sz="2400" i="1" dirty="0" smtClean="0">
                <a:solidFill>
                  <a:srgbClr val="FF0000"/>
                </a:solidFill>
              </a:rPr>
              <a:t>Not very often</a:t>
            </a:r>
          </a:p>
          <a:p>
            <a:pPr marL="457200" indent="-457200">
              <a:buAutoNum type="arabicParenR"/>
            </a:pPr>
            <a:r>
              <a:rPr lang="en-US" altLang="zh-CN" sz="2400" i="1" dirty="0" smtClean="0">
                <a:solidFill>
                  <a:srgbClr val="FF0000"/>
                </a:solidFill>
              </a:rPr>
              <a:t>once or twice</a:t>
            </a:r>
          </a:p>
          <a:p>
            <a:pPr marL="457200" indent="-457200">
              <a:buAutoNum type="arabicParenR"/>
            </a:pPr>
            <a:r>
              <a:rPr lang="en-US" altLang="zh-CN" sz="2400" i="1" dirty="0" smtClean="0">
                <a:solidFill>
                  <a:srgbClr val="FF0000"/>
                </a:solidFill>
              </a:rPr>
              <a:t>once a week</a:t>
            </a:r>
          </a:p>
          <a:p>
            <a:pPr marL="457200" indent="-457200">
              <a:buAutoNum type="arabicParenR"/>
            </a:pPr>
            <a:r>
              <a:rPr lang="en-US" altLang="zh-CN" sz="2400" i="1" dirty="0" smtClean="0">
                <a:solidFill>
                  <a:srgbClr val="FF0000"/>
                </a:solidFill>
              </a:rPr>
              <a:t>once every month</a:t>
            </a:r>
          </a:p>
          <a:p>
            <a:pPr marL="457200" indent="-457200">
              <a:buAutoNum type="arabicParenR"/>
            </a:pPr>
            <a:r>
              <a:rPr lang="en-US" altLang="zh-CN" sz="2400" i="1" dirty="0" smtClean="0">
                <a:solidFill>
                  <a:srgbClr val="FF0000"/>
                </a:solidFill>
              </a:rPr>
              <a:t>every fortnight</a:t>
            </a:r>
            <a:endParaRPr lang="zh-CN" altLang="en-US" sz="2400" i="1" dirty="0">
              <a:solidFill>
                <a:srgbClr val="FF0000"/>
              </a:solidFill>
            </a:endParaRPr>
          </a:p>
        </p:txBody>
      </p:sp>
      <p:pic>
        <p:nvPicPr>
          <p:cNvPr id="12" name="图片 11"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slide(fromBottom)">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slide(fromBottom)">
                                      <p:cBhvr>
                                        <p:cTn id="22" dur="500"/>
                                        <p:tgtEl>
                                          <p:spTgt spid="11">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animEffect transition="in" filter="slide(fromBottom)">
                                      <p:cBhvr>
                                        <p:cTn id="27" dur="500"/>
                                        <p:tgtEl>
                                          <p:spTgt spid="11">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11">
                                            <p:txEl>
                                              <p:pRg st="2" end="2"/>
                                            </p:txEl>
                                          </p:spTgt>
                                        </p:tgtEl>
                                        <p:attrNameLst>
                                          <p:attrName>style.visibility</p:attrName>
                                        </p:attrNameLst>
                                      </p:cBhvr>
                                      <p:to>
                                        <p:strVal val="visible"/>
                                      </p:to>
                                    </p:set>
                                    <p:animEffect transition="in" filter="slide(fromBottom)">
                                      <p:cBhvr>
                                        <p:cTn id="32" dur="500"/>
                                        <p:tgtEl>
                                          <p:spTgt spid="11">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slide(fromBottom)">
                                      <p:cBhvr>
                                        <p:cTn id="37" dur="500"/>
                                        <p:tgtEl>
                                          <p:spTgt spid="11">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11">
                                            <p:txEl>
                                              <p:pRg st="4" end="4"/>
                                            </p:txEl>
                                          </p:spTgt>
                                        </p:tgtEl>
                                        <p:attrNameLst>
                                          <p:attrName>style.visibility</p:attrName>
                                        </p:attrNameLst>
                                      </p:cBhvr>
                                      <p:to>
                                        <p:strVal val="visible"/>
                                      </p:to>
                                    </p:set>
                                    <p:animEffect transition="in" filter="slide(fromBottom)">
                                      <p:cBhvr>
                                        <p:cTn id="42" dur="500"/>
                                        <p:tgtEl>
                                          <p:spTgt spid="11">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grpId="0" nodeType="clickEffect">
                                  <p:stCondLst>
                                    <p:cond delay="0"/>
                                  </p:stCondLst>
                                  <p:childTnLst>
                                    <p:set>
                                      <p:cBhvr>
                                        <p:cTn id="46" dur="1" fill="hold">
                                          <p:stCondLst>
                                            <p:cond delay="0"/>
                                          </p:stCondLst>
                                        </p:cTn>
                                        <p:tgtEl>
                                          <p:spTgt spid="11">
                                            <p:txEl>
                                              <p:pRg st="5" end="5"/>
                                            </p:txEl>
                                          </p:spTgt>
                                        </p:tgtEl>
                                        <p:attrNameLst>
                                          <p:attrName>style.visibility</p:attrName>
                                        </p:attrNameLst>
                                      </p:cBhvr>
                                      <p:to>
                                        <p:strVal val="visible"/>
                                      </p:to>
                                    </p:set>
                                    <p:animEffect transition="in" filter="slide(fromBottom)">
                                      <p:cBhvr>
                                        <p:cTn id="47"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grpSp>
        <p:nvGrpSpPr>
          <p:cNvPr id="2" name="组合 26"/>
          <p:cNvGrpSpPr/>
          <p:nvPr/>
        </p:nvGrpSpPr>
        <p:grpSpPr>
          <a:xfrm>
            <a:off x="785786" y="2000240"/>
            <a:ext cx="7072362" cy="500066"/>
            <a:chOff x="857224" y="1500174"/>
            <a:chExt cx="7072362" cy="500066"/>
          </a:xfrm>
        </p:grpSpPr>
        <p:sp>
          <p:nvSpPr>
            <p:cNvPr id="29" name="矩形 28"/>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3</a:t>
              </a:r>
              <a:endParaRPr lang="en-US" altLang="zh-CN" sz="2400" dirty="0" smtClean="0">
                <a:solidFill>
                  <a:schemeClr val="bg1"/>
                </a:solidFill>
              </a:endParaRPr>
            </a:p>
          </p:txBody>
        </p:sp>
        <p:sp>
          <p:nvSpPr>
            <p:cNvPr id="30" name="TextBox 29"/>
            <p:cNvSpPr txBox="1"/>
            <p:nvPr/>
          </p:nvSpPr>
          <p:spPr>
            <a:xfrm>
              <a:off x="1214414" y="1538575"/>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Watch Part 2 and fill in the blanks.</a:t>
              </a:r>
              <a:endParaRPr lang="zh-CN" altLang="en-US" sz="2400" dirty="0">
                <a:latin typeface="Arial" pitchFamily="34" charset="0"/>
                <a:cs typeface="Arial" pitchFamily="34" charset="0"/>
              </a:endParaRPr>
            </a:p>
          </p:txBody>
        </p:sp>
      </p:grpSp>
      <p:sp>
        <p:nvSpPr>
          <p:cNvPr id="48" name="TextBox 47"/>
          <p:cNvSpPr txBox="1"/>
          <p:nvPr/>
        </p:nvSpPr>
        <p:spPr>
          <a:xfrm>
            <a:off x="714348" y="1214422"/>
            <a:ext cx="1624163"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Sharing</a:t>
            </a:r>
            <a:endParaRPr lang="zh-CN" altLang="en-US" sz="3200" b="1" u="sng" dirty="0">
              <a:ln>
                <a:solidFill>
                  <a:schemeClr val="accent5"/>
                </a:solidFill>
              </a:ln>
              <a:solidFill>
                <a:schemeClr val="accent5">
                  <a:lumMod val="75000"/>
                </a:schemeClr>
              </a:solidFill>
            </a:endParaRPr>
          </a:p>
        </p:txBody>
      </p:sp>
      <p:pic>
        <p:nvPicPr>
          <p:cNvPr id="49" name="图片 48"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grpSp>
        <p:nvGrpSpPr>
          <p:cNvPr id="19" name="组合 18"/>
          <p:cNvGrpSpPr/>
          <p:nvPr/>
        </p:nvGrpSpPr>
        <p:grpSpPr>
          <a:xfrm>
            <a:off x="571472" y="2714620"/>
            <a:ext cx="1872747" cy="1053677"/>
            <a:chOff x="1142976" y="2500306"/>
            <a:chExt cx="2939516" cy="1583353"/>
          </a:xfrm>
        </p:grpSpPr>
        <p:grpSp>
          <p:nvGrpSpPr>
            <p:cNvPr id="15" name="组合 14"/>
            <p:cNvGrpSpPr/>
            <p:nvPr/>
          </p:nvGrpSpPr>
          <p:grpSpPr>
            <a:xfrm>
              <a:off x="1142976" y="2500306"/>
              <a:ext cx="2939516" cy="1583353"/>
              <a:chOff x="1142976" y="2500306"/>
              <a:chExt cx="2939516" cy="1583353"/>
            </a:xfrm>
          </p:grpSpPr>
          <p:sp>
            <p:nvSpPr>
              <p:cNvPr id="7" name="矩形 6"/>
              <p:cNvSpPr/>
              <p:nvPr/>
            </p:nvSpPr>
            <p:spPr>
              <a:xfrm>
                <a:off x="1142976" y="2500306"/>
                <a:ext cx="357189" cy="693741"/>
              </a:xfrm>
              <a:prstGeom prst="rect">
                <a:avLst/>
              </a:prstGeom>
            </p:spPr>
            <p:txBody>
              <a:bodyPr wrap="square">
                <a:spAutoFit/>
              </a:bodyPr>
              <a:lstStyle/>
              <a:p>
                <a:r>
                  <a:rPr lang="en-US" altLang="zh-CN" sz="2400" b="1" i="1" dirty="0" smtClean="0"/>
                  <a:t> </a:t>
                </a:r>
                <a:endParaRPr lang="zh-CN" altLang="en-US" sz="2400" b="1" i="1" dirty="0"/>
              </a:p>
            </p:txBody>
          </p:sp>
          <p:pic>
            <p:nvPicPr>
              <p:cNvPr id="2050" name="Picture 2"/>
              <p:cNvPicPr>
                <a:picLocks noChangeAspect="1" noChangeArrowheads="1"/>
              </p:cNvPicPr>
              <p:nvPr/>
            </p:nvPicPr>
            <p:blipFill>
              <a:blip r:embed="rId4"/>
              <a:stretch>
                <a:fillRect/>
              </a:stretch>
            </p:blipFill>
            <p:spPr bwMode="auto">
              <a:xfrm>
                <a:off x="1479369" y="2657725"/>
                <a:ext cx="2603123" cy="1425934"/>
              </a:xfrm>
              <a:prstGeom prst="rect">
                <a:avLst/>
              </a:prstGeom>
              <a:noFill/>
              <a:ln w="9525">
                <a:noFill/>
                <a:miter lim="800000"/>
                <a:headEnd/>
                <a:tailEnd/>
              </a:ln>
              <a:effectLst/>
            </p:spPr>
          </p:pic>
        </p:grpSp>
        <p:sp>
          <p:nvSpPr>
            <p:cNvPr id="14" name="TextBox 13"/>
            <p:cNvSpPr txBox="1"/>
            <p:nvPr/>
          </p:nvSpPr>
          <p:spPr>
            <a:xfrm>
              <a:off x="1591500" y="3516520"/>
              <a:ext cx="448524" cy="508743"/>
            </a:xfrm>
            <a:prstGeom prst="rect">
              <a:avLst/>
            </a:prstGeom>
            <a:solidFill>
              <a:schemeClr val="bg2"/>
            </a:solidFill>
          </p:spPr>
          <p:txBody>
            <a:bodyPr wrap="square" rtlCol="0">
              <a:spAutoFit/>
            </a:bodyPr>
            <a:lstStyle/>
            <a:p>
              <a:r>
                <a:rPr lang="en-US" altLang="zh-CN" sz="1600" b="1" dirty="0" smtClean="0">
                  <a:solidFill>
                    <a:srgbClr val="FF0000"/>
                  </a:solidFill>
                </a:rPr>
                <a:t>A</a:t>
              </a:r>
              <a:endParaRPr lang="zh-CN" altLang="en-US" sz="1600" b="1" dirty="0">
                <a:solidFill>
                  <a:srgbClr val="FF0000"/>
                </a:solidFill>
              </a:endParaRPr>
            </a:p>
          </p:txBody>
        </p:sp>
      </p:grpSp>
      <p:sp>
        <p:nvSpPr>
          <p:cNvPr id="51" name="TextBox 50"/>
          <p:cNvSpPr txBox="1"/>
          <p:nvPr/>
        </p:nvSpPr>
        <p:spPr>
          <a:xfrm>
            <a:off x="2571736" y="2819378"/>
            <a:ext cx="4286280" cy="1200329"/>
          </a:xfrm>
          <a:prstGeom prst="rect">
            <a:avLst/>
          </a:prstGeom>
          <a:noFill/>
        </p:spPr>
        <p:txBody>
          <a:bodyPr wrap="square" rtlCol="0">
            <a:spAutoFit/>
          </a:bodyPr>
          <a:lstStyle/>
          <a:p>
            <a:pPr marL="457200" indent="-457200">
              <a:buAutoNum type="arabicParenR"/>
            </a:pPr>
            <a:r>
              <a:rPr lang="en-US" altLang="zh-CN" sz="2400" i="1" dirty="0" smtClean="0">
                <a:solidFill>
                  <a:srgbClr val="FF0000"/>
                </a:solidFill>
              </a:rPr>
              <a:t>romantic</a:t>
            </a:r>
          </a:p>
          <a:p>
            <a:pPr marL="457200" indent="-457200">
              <a:buAutoNum type="arabicParenR"/>
            </a:pPr>
            <a:r>
              <a:rPr lang="en-US" altLang="zh-CN" sz="2400" i="1" dirty="0" smtClean="0">
                <a:solidFill>
                  <a:srgbClr val="FF0000"/>
                </a:solidFill>
              </a:rPr>
              <a:t>great</a:t>
            </a:r>
          </a:p>
          <a:p>
            <a:endParaRPr lang="zh-CN" altLang="en-US" sz="2400" dirty="0"/>
          </a:p>
        </p:txBody>
      </p:sp>
      <p:grpSp>
        <p:nvGrpSpPr>
          <p:cNvPr id="54" name="组合 18"/>
          <p:cNvGrpSpPr/>
          <p:nvPr/>
        </p:nvGrpSpPr>
        <p:grpSpPr>
          <a:xfrm>
            <a:off x="571473" y="4357694"/>
            <a:ext cx="1872746" cy="1053677"/>
            <a:chOff x="1142976" y="2500306"/>
            <a:chExt cx="2939513" cy="1583353"/>
          </a:xfrm>
        </p:grpSpPr>
        <p:grpSp>
          <p:nvGrpSpPr>
            <p:cNvPr id="56" name="组合 14"/>
            <p:cNvGrpSpPr/>
            <p:nvPr/>
          </p:nvGrpSpPr>
          <p:grpSpPr>
            <a:xfrm>
              <a:off x="1142976" y="2500306"/>
              <a:ext cx="2939513" cy="1583353"/>
              <a:chOff x="1142976" y="2500306"/>
              <a:chExt cx="2939513" cy="1583353"/>
            </a:xfrm>
          </p:grpSpPr>
          <p:sp>
            <p:nvSpPr>
              <p:cNvPr id="58" name="矩形 57"/>
              <p:cNvSpPr/>
              <p:nvPr/>
            </p:nvSpPr>
            <p:spPr>
              <a:xfrm>
                <a:off x="1142976" y="2500306"/>
                <a:ext cx="357189" cy="693741"/>
              </a:xfrm>
              <a:prstGeom prst="rect">
                <a:avLst/>
              </a:prstGeom>
            </p:spPr>
            <p:txBody>
              <a:bodyPr wrap="square">
                <a:spAutoFit/>
              </a:bodyPr>
              <a:lstStyle/>
              <a:p>
                <a:r>
                  <a:rPr lang="en-US" altLang="zh-CN" sz="2400" b="1" i="1" dirty="0" smtClean="0"/>
                  <a:t> </a:t>
                </a:r>
                <a:endParaRPr lang="zh-CN" altLang="en-US" sz="2400" b="1" i="1" dirty="0"/>
              </a:p>
            </p:txBody>
          </p:sp>
          <p:pic>
            <p:nvPicPr>
              <p:cNvPr id="59" name="Picture 2"/>
              <p:cNvPicPr>
                <a:picLocks noChangeAspect="1" noChangeArrowheads="1"/>
              </p:cNvPicPr>
              <p:nvPr/>
            </p:nvPicPr>
            <p:blipFill>
              <a:blip r:embed="rId5"/>
              <a:stretch>
                <a:fillRect/>
              </a:stretch>
            </p:blipFill>
            <p:spPr bwMode="auto">
              <a:xfrm>
                <a:off x="1479371" y="2657725"/>
                <a:ext cx="2603118" cy="1425934"/>
              </a:xfrm>
              <a:prstGeom prst="rect">
                <a:avLst/>
              </a:prstGeom>
              <a:noFill/>
              <a:ln w="9525">
                <a:noFill/>
                <a:miter lim="800000"/>
                <a:headEnd/>
                <a:tailEnd/>
              </a:ln>
              <a:effectLst/>
            </p:spPr>
          </p:pic>
        </p:grpSp>
        <p:sp>
          <p:nvSpPr>
            <p:cNvPr id="57" name="TextBox 56"/>
            <p:cNvSpPr txBox="1"/>
            <p:nvPr/>
          </p:nvSpPr>
          <p:spPr>
            <a:xfrm>
              <a:off x="1591500" y="3516520"/>
              <a:ext cx="448524" cy="508743"/>
            </a:xfrm>
            <a:prstGeom prst="rect">
              <a:avLst/>
            </a:prstGeom>
            <a:solidFill>
              <a:schemeClr val="bg2"/>
            </a:solidFill>
          </p:spPr>
          <p:txBody>
            <a:bodyPr wrap="square" rtlCol="0">
              <a:spAutoFit/>
            </a:bodyPr>
            <a:lstStyle/>
            <a:p>
              <a:r>
                <a:rPr lang="en-US" altLang="zh-CN" sz="1600" b="1" dirty="0" smtClean="0">
                  <a:solidFill>
                    <a:srgbClr val="FF0000"/>
                  </a:solidFill>
                </a:rPr>
                <a:t>C</a:t>
              </a:r>
              <a:endParaRPr lang="zh-CN" altLang="en-US" sz="1600" b="1" dirty="0">
                <a:solidFill>
                  <a:srgbClr val="FF0000"/>
                </a:solidFill>
              </a:endParaRPr>
            </a:p>
          </p:txBody>
        </p:sp>
      </p:grpSp>
      <p:sp>
        <p:nvSpPr>
          <p:cNvPr id="55" name="TextBox 54"/>
          <p:cNvSpPr txBox="1"/>
          <p:nvPr/>
        </p:nvSpPr>
        <p:spPr>
          <a:xfrm>
            <a:off x="2571736" y="4462452"/>
            <a:ext cx="4286280" cy="1200329"/>
          </a:xfrm>
          <a:prstGeom prst="rect">
            <a:avLst/>
          </a:prstGeom>
          <a:noFill/>
        </p:spPr>
        <p:txBody>
          <a:bodyPr wrap="square" rtlCol="0">
            <a:spAutoFit/>
          </a:bodyPr>
          <a:lstStyle/>
          <a:p>
            <a:pPr marL="457200" indent="-457200"/>
            <a:r>
              <a:rPr lang="en-US" altLang="zh-CN" sz="2400" i="1" dirty="0" smtClean="0">
                <a:solidFill>
                  <a:srgbClr val="FF0000"/>
                </a:solidFill>
              </a:rPr>
              <a:t>5) collection</a:t>
            </a:r>
          </a:p>
          <a:p>
            <a:pPr marL="457200" indent="-457200"/>
            <a:r>
              <a:rPr lang="en-US" altLang="zh-CN" sz="2400" i="1" dirty="0" smtClean="0">
                <a:solidFill>
                  <a:srgbClr val="FF0000"/>
                </a:solidFill>
              </a:rPr>
              <a:t>6) real life</a:t>
            </a:r>
          </a:p>
          <a:p>
            <a:endParaRPr lang="zh-CN" altLang="en-US" sz="2400" dirty="0"/>
          </a:p>
        </p:txBody>
      </p:sp>
      <p:grpSp>
        <p:nvGrpSpPr>
          <p:cNvPr id="61" name="组合 18"/>
          <p:cNvGrpSpPr/>
          <p:nvPr/>
        </p:nvGrpSpPr>
        <p:grpSpPr>
          <a:xfrm>
            <a:off x="4643439" y="4372516"/>
            <a:ext cx="1872746" cy="1053677"/>
            <a:chOff x="1142976" y="2500306"/>
            <a:chExt cx="2939513" cy="1583353"/>
          </a:xfrm>
        </p:grpSpPr>
        <p:grpSp>
          <p:nvGrpSpPr>
            <p:cNvPr id="63" name="组合 14"/>
            <p:cNvGrpSpPr/>
            <p:nvPr/>
          </p:nvGrpSpPr>
          <p:grpSpPr>
            <a:xfrm>
              <a:off x="1142976" y="2500306"/>
              <a:ext cx="2939513" cy="1583353"/>
              <a:chOff x="1142976" y="2500306"/>
              <a:chExt cx="2939513" cy="1583353"/>
            </a:xfrm>
          </p:grpSpPr>
          <p:sp>
            <p:nvSpPr>
              <p:cNvPr id="65" name="矩形 64"/>
              <p:cNvSpPr/>
              <p:nvPr/>
            </p:nvSpPr>
            <p:spPr>
              <a:xfrm>
                <a:off x="1142976" y="2500306"/>
                <a:ext cx="357189" cy="693741"/>
              </a:xfrm>
              <a:prstGeom prst="rect">
                <a:avLst/>
              </a:prstGeom>
            </p:spPr>
            <p:txBody>
              <a:bodyPr wrap="square">
                <a:spAutoFit/>
              </a:bodyPr>
              <a:lstStyle/>
              <a:p>
                <a:r>
                  <a:rPr lang="en-US" altLang="zh-CN" sz="2400" b="1" i="1" dirty="0" smtClean="0"/>
                  <a:t> </a:t>
                </a:r>
                <a:endParaRPr lang="zh-CN" altLang="en-US" sz="2400" b="1" i="1" dirty="0"/>
              </a:p>
            </p:txBody>
          </p:sp>
          <p:pic>
            <p:nvPicPr>
              <p:cNvPr id="66" name="Picture 2"/>
              <p:cNvPicPr>
                <a:picLocks noChangeAspect="1" noChangeArrowheads="1"/>
              </p:cNvPicPr>
              <p:nvPr/>
            </p:nvPicPr>
            <p:blipFill>
              <a:blip r:embed="rId6"/>
              <a:stretch>
                <a:fillRect/>
              </a:stretch>
            </p:blipFill>
            <p:spPr bwMode="auto">
              <a:xfrm>
                <a:off x="1479371" y="2657725"/>
                <a:ext cx="2603118" cy="1425934"/>
              </a:xfrm>
              <a:prstGeom prst="rect">
                <a:avLst/>
              </a:prstGeom>
              <a:noFill/>
              <a:ln w="9525">
                <a:noFill/>
                <a:miter lim="800000"/>
                <a:headEnd/>
                <a:tailEnd/>
              </a:ln>
              <a:effectLst/>
            </p:spPr>
          </p:pic>
        </p:grpSp>
        <p:sp>
          <p:nvSpPr>
            <p:cNvPr id="64" name="TextBox 63"/>
            <p:cNvSpPr txBox="1"/>
            <p:nvPr/>
          </p:nvSpPr>
          <p:spPr>
            <a:xfrm>
              <a:off x="1591500" y="3516520"/>
              <a:ext cx="448524" cy="508743"/>
            </a:xfrm>
            <a:prstGeom prst="rect">
              <a:avLst/>
            </a:prstGeom>
            <a:solidFill>
              <a:schemeClr val="bg2"/>
            </a:solidFill>
          </p:spPr>
          <p:txBody>
            <a:bodyPr wrap="square" rtlCol="0">
              <a:spAutoFit/>
            </a:bodyPr>
            <a:lstStyle/>
            <a:p>
              <a:r>
                <a:rPr lang="en-US" altLang="zh-CN" sz="1600" b="1" dirty="0" smtClean="0">
                  <a:solidFill>
                    <a:srgbClr val="FF0000"/>
                  </a:solidFill>
                </a:rPr>
                <a:t>D</a:t>
              </a:r>
              <a:endParaRPr lang="zh-CN" altLang="en-US" sz="1600" b="1" dirty="0">
                <a:solidFill>
                  <a:srgbClr val="FF0000"/>
                </a:solidFill>
              </a:endParaRPr>
            </a:p>
          </p:txBody>
        </p:sp>
      </p:grpSp>
      <p:sp>
        <p:nvSpPr>
          <p:cNvPr id="62" name="TextBox 61"/>
          <p:cNvSpPr txBox="1"/>
          <p:nvPr/>
        </p:nvSpPr>
        <p:spPr>
          <a:xfrm>
            <a:off x="6643702" y="4462452"/>
            <a:ext cx="4286280" cy="1200329"/>
          </a:xfrm>
          <a:prstGeom prst="rect">
            <a:avLst/>
          </a:prstGeom>
          <a:noFill/>
        </p:spPr>
        <p:txBody>
          <a:bodyPr wrap="square" rtlCol="0">
            <a:spAutoFit/>
          </a:bodyPr>
          <a:lstStyle/>
          <a:p>
            <a:pPr marL="457200" indent="-457200"/>
            <a:r>
              <a:rPr lang="en-US" altLang="zh-CN" sz="2400" i="1" dirty="0" smtClean="0">
                <a:solidFill>
                  <a:srgbClr val="FF0000"/>
                </a:solidFill>
              </a:rPr>
              <a:t>7) scenes</a:t>
            </a:r>
          </a:p>
          <a:p>
            <a:pPr marL="457200" indent="-457200"/>
            <a:r>
              <a:rPr lang="en-US" altLang="zh-CN" sz="2400" i="1" dirty="0" smtClean="0">
                <a:solidFill>
                  <a:srgbClr val="FF0000"/>
                </a:solidFill>
              </a:rPr>
              <a:t>8) fantastic</a:t>
            </a:r>
          </a:p>
          <a:p>
            <a:endParaRPr lang="zh-CN" altLang="en-US" sz="2400" dirty="0"/>
          </a:p>
        </p:txBody>
      </p:sp>
      <p:grpSp>
        <p:nvGrpSpPr>
          <p:cNvPr id="68" name="组合 18"/>
          <p:cNvGrpSpPr/>
          <p:nvPr/>
        </p:nvGrpSpPr>
        <p:grpSpPr>
          <a:xfrm>
            <a:off x="4643439" y="2686312"/>
            <a:ext cx="1872746" cy="1053677"/>
            <a:chOff x="1142976" y="2500306"/>
            <a:chExt cx="2939513" cy="1583353"/>
          </a:xfrm>
        </p:grpSpPr>
        <p:grpSp>
          <p:nvGrpSpPr>
            <p:cNvPr id="70" name="组合 14"/>
            <p:cNvGrpSpPr/>
            <p:nvPr/>
          </p:nvGrpSpPr>
          <p:grpSpPr>
            <a:xfrm>
              <a:off x="1142976" y="2500306"/>
              <a:ext cx="2939513" cy="1583353"/>
              <a:chOff x="1142976" y="2500306"/>
              <a:chExt cx="2939513" cy="1583353"/>
            </a:xfrm>
          </p:grpSpPr>
          <p:sp>
            <p:nvSpPr>
              <p:cNvPr id="72" name="矩形 71"/>
              <p:cNvSpPr/>
              <p:nvPr/>
            </p:nvSpPr>
            <p:spPr>
              <a:xfrm>
                <a:off x="1142976" y="2500306"/>
                <a:ext cx="357189" cy="693741"/>
              </a:xfrm>
              <a:prstGeom prst="rect">
                <a:avLst/>
              </a:prstGeom>
            </p:spPr>
            <p:txBody>
              <a:bodyPr wrap="square">
                <a:spAutoFit/>
              </a:bodyPr>
              <a:lstStyle/>
              <a:p>
                <a:r>
                  <a:rPr lang="en-US" altLang="zh-CN" sz="2400" b="1" i="1" dirty="0" smtClean="0"/>
                  <a:t> </a:t>
                </a:r>
                <a:endParaRPr lang="zh-CN" altLang="en-US" sz="2400" b="1" i="1" dirty="0"/>
              </a:p>
            </p:txBody>
          </p:sp>
          <p:pic>
            <p:nvPicPr>
              <p:cNvPr id="73" name="Picture 2"/>
              <p:cNvPicPr>
                <a:picLocks noChangeAspect="1" noChangeArrowheads="1"/>
              </p:cNvPicPr>
              <p:nvPr/>
            </p:nvPicPr>
            <p:blipFill>
              <a:blip r:embed="rId7"/>
              <a:stretch>
                <a:fillRect/>
              </a:stretch>
            </p:blipFill>
            <p:spPr bwMode="auto">
              <a:xfrm>
                <a:off x="1479371" y="2657725"/>
                <a:ext cx="2603118" cy="1425934"/>
              </a:xfrm>
              <a:prstGeom prst="rect">
                <a:avLst/>
              </a:prstGeom>
              <a:noFill/>
              <a:ln w="9525">
                <a:noFill/>
                <a:miter lim="800000"/>
                <a:headEnd/>
                <a:tailEnd/>
              </a:ln>
              <a:effectLst/>
            </p:spPr>
          </p:pic>
        </p:grpSp>
        <p:sp>
          <p:nvSpPr>
            <p:cNvPr id="71" name="TextBox 70"/>
            <p:cNvSpPr txBox="1"/>
            <p:nvPr/>
          </p:nvSpPr>
          <p:spPr>
            <a:xfrm>
              <a:off x="1591500" y="3516520"/>
              <a:ext cx="448524" cy="508743"/>
            </a:xfrm>
            <a:prstGeom prst="rect">
              <a:avLst/>
            </a:prstGeom>
            <a:solidFill>
              <a:schemeClr val="bg2"/>
            </a:solidFill>
          </p:spPr>
          <p:txBody>
            <a:bodyPr wrap="square" rtlCol="0">
              <a:spAutoFit/>
            </a:bodyPr>
            <a:lstStyle/>
            <a:p>
              <a:r>
                <a:rPr lang="en-US" altLang="zh-CN" sz="1600" b="1" dirty="0" smtClean="0">
                  <a:solidFill>
                    <a:srgbClr val="FF0000"/>
                  </a:solidFill>
                </a:rPr>
                <a:t>B</a:t>
              </a:r>
              <a:endParaRPr lang="zh-CN" altLang="en-US" sz="1600" b="1" dirty="0">
                <a:solidFill>
                  <a:srgbClr val="FF0000"/>
                </a:solidFill>
              </a:endParaRPr>
            </a:p>
          </p:txBody>
        </p:sp>
      </p:grpSp>
      <p:sp>
        <p:nvSpPr>
          <p:cNvPr id="69" name="TextBox 68"/>
          <p:cNvSpPr txBox="1"/>
          <p:nvPr/>
        </p:nvSpPr>
        <p:spPr>
          <a:xfrm>
            <a:off x="6643702" y="2819378"/>
            <a:ext cx="4286280" cy="1200329"/>
          </a:xfrm>
          <a:prstGeom prst="rect">
            <a:avLst/>
          </a:prstGeom>
          <a:noFill/>
        </p:spPr>
        <p:txBody>
          <a:bodyPr wrap="square" rtlCol="0">
            <a:spAutoFit/>
          </a:bodyPr>
          <a:lstStyle/>
          <a:p>
            <a:pPr marL="457200" indent="-457200"/>
            <a:r>
              <a:rPr lang="en-US" altLang="zh-CN" sz="2400" i="1" dirty="0" smtClean="0">
                <a:solidFill>
                  <a:srgbClr val="FF0000"/>
                </a:solidFill>
              </a:rPr>
              <a:t>3) recommend</a:t>
            </a:r>
          </a:p>
          <a:p>
            <a:pPr marL="457200" indent="-457200"/>
            <a:r>
              <a:rPr lang="en-US" altLang="zh-CN" sz="2400" i="1" dirty="0" smtClean="0">
                <a:solidFill>
                  <a:srgbClr val="FF0000"/>
                </a:solidFill>
              </a:rPr>
              <a:t>4) action</a:t>
            </a:r>
          </a:p>
          <a:p>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par>
                          <p:cTn id="13" fill="hold">
                            <p:stCondLst>
                              <p:cond delay="500"/>
                            </p:stCondLst>
                            <p:childTnLst>
                              <p:par>
                                <p:cTn id="14" presetID="12" presetClass="entr" presetSubtype="4" fill="hold" grpId="0" nodeType="afterEffect">
                                  <p:stCondLst>
                                    <p:cond delay="0"/>
                                  </p:stCondLst>
                                  <p:childTnLst>
                                    <p:set>
                                      <p:cBhvr>
                                        <p:cTn id="15" dur="1" fill="hold">
                                          <p:stCondLst>
                                            <p:cond delay="0"/>
                                          </p:stCondLst>
                                        </p:cTn>
                                        <p:tgtEl>
                                          <p:spTgt spid="51">
                                            <p:txEl>
                                              <p:pRg st="0" end="0"/>
                                            </p:txEl>
                                          </p:spTgt>
                                        </p:tgtEl>
                                        <p:attrNameLst>
                                          <p:attrName>style.visibility</p:attrName>
                                        </p:attrNameLst>
                                      </p:cBhvr>
                                      <p:to>
                                        <p:strVal val="visible"/>
                                      </p:to>
                                    </p:set>
                                    <p:animEffect transition="in" filter="slide(fromBottom)">
                                      <p:cBhvr>
                                        <p:cTn id="16" dur="500"/>
                                        <p:tgtEl>
                                          <p:spTgt spid="51">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51">
                                            <p:txEl>
                                              <p:pRg st="1" end="1"/>
                                            </p:txEl>
                                          </p:spTgt>
                                        </p:tgtEl>
                                        <p:attrNameLst>
                                          <p:attrName>style.visibility</p:attrName>
                                        </p:attrNameLst>
                                      </p:cBhvr>
                                      <p:to>
                                        <p:strVal val="visible"/>
                                      </p:to>
                                    </p:set>
                                    <p:animEffect transition="in" filter="slide(fromBottom)">
                                      <p:cBhvr>
                                        <p:cTn id="21" dur="500"/>
                                        <p:tgtEl>
                                          <p:spTgt spid="51">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68"/>
                                        </p:tgtEl>
                                        <p:attrNameLst>
                                          <p:attrName>style.visibility</p:attrName>
                                        </p:attrNameLst>
                                      </p:cBhvr>
                                      <p:to>
                                        <p:strVal val="visible"/>
                                      </p:to>
                                    </p:set>
                                    <p:animEffect transition="in" filter="dissolve">
                                      <p:cBhvr>
                                        <p:cTn id="26" dur="500"/>
                                        <p:tgtEl>
                                          <p:spTgt spid="68"/>
                                        </p:tgtEl>
                                      </p:cBhvr>
                                    </p:animEffect>
                                  </p:childTnLst>
                                </p:cTn>
                              </p:par>
                            </p:childTnLst>
                          </p:cTn>
                        </p:par>
                        <p:par>
                          <p:cTn id="27" fill="hold">
                            <p:stCondLst>
                              <p:cond delay="500"/>
                            </p:stCondLst>
                            <p:childTnLst>
                              <p:par>
                                <p:cTn id="28" presetID="12" presetClass="entr" presetSubtype="4" fill="hold" grpId="0" nodeType="afterEffect">
                                  <p:stCondLst>
                                    <p:cond delay="0"/>
                                  </p:stCondLst>
                                  <p:childTnLst>
                                    <p:set>
                                      <p:cBhvr>
                                        <p:cTn id="29" dur="1" fill="hold">
                                          <p:stCondLst>
                                            <p:cond delay="0"/>
                                          </p:stCondLst>
                                        </p:cTn>
                                        <p:tgtEl>
                                          <p:spTgt spid="69">
                                            <p:txEl>
                                              <p:pRg st="0" end="0"/>
                                            </p:txEl>
                                          </p:spTgt>
                                        </p:tgtEl>
                                        <p:attrNameLst>
                                          <p:attrName>style.visibility</p:attrName>
                                        </p:attrNameLst>
                                      </p:cBhvr>
                                      <p:to>
                                        <p:strVal val="visible"/>
                                      </p:to>
                                    </p:set>
                                    <p:animEffect transition="in" filter="slide(fromBottom)">
                                      <p:cBhvr>
                                        <p:cTn id="30" dur="500"/>
                                        <p:tgtEl>
                                          <p:spTgt spid="69">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69">
                                            <p:txEl>
                                              <p:pRg st="1" end="1"/>
                                            </p:txEl>
                                          </p:spTgt>
                                        </p:tgtEl>
                                        <p:attrNameLst>
                                          <p:attrName>style.visibility</p:attrName>
                                        </p:attrNameLst>
                                      </p:cBhvr>
                                      <p:to>
                                        <p:strVal val="visible"/>
                                      </p:to>
                                    </p:set>
                                    <p:animEffect transition="in" filter="slide(fromBottom)">
                                      <p:cBhvr>
                                        <p:cTn id="35" dur="500"/>
                                        <p:tgtEl>
                                          <p:spTgt spid="69">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dissolve">
                                      <p:cBhvr>
                                        <p:cTn id="40" dur="500"/>
                                        <p:tgtEl>
                                          <p:spTgt spid="54"/>
                                        </p:tgtEl>
                                      </p:cBhvr>
                                    </p:animEffect>
                                  </p:childTnLst>
                                </p:cTn>
                              </p:par>
                            </p:childTnLst>
                          </p:cTn>
                        </p:par>
                        <p:par>
                          <p:cTn id="41" fill="hold">
                            <p:stCondLst>
                              <p:cond delay="500"/>
                            </p:stCondLst>
                            <p:childTnLst>
                              <p:par>
                                <p:cTn id="42" presetID="12" presetClass="entr" presetSubtype="4" fill="hold" grpId="0" nodeType="afterEffect">
                                  <p:stCondLst>
                                    <p:cond delay="0"/>
                                  </p:stCondLst>
                                  <p:childTnLst>
                                    <p:set>
                                      <p:cBhvr>
                                        <p:cTn id="43" dur="1" fill="hold">
                                          <p:stCondLst>
                                            <p:cond delay="0"/>
                                          </p:stCondLst>
                                        </p:cTn>
                                        <p:tgtEl>
                                          <p:spTgt spid="55">
                                            <p:txEl>
                                              <p:pRg st="0" end="0"/>
                                            </p:txEl>
                                          </p:spTgt>
                                        </p:tgtEl>
                                        <p:attrNameLst>
                                          <p:attrName>style.visibility</p:attrName>
                                        </p:attrNameLst>
                                      </p:cBhvr>
                                      <p:to>
                                        <p:strVal val="visible"/>
                                      </p:to>
                                    </p:set>
                                    <p:animEffect transition="in" filter="slide(fromBottom)">
                                      <p:cBhvr>
                                        <p:cTn id="44" dur="500"/>
                                        <p:tgtEl>
                                          <p:spTgt spid="55">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55">
                                            <p:txEl>
                                              <p:pRg st="1" end="1"/>
                                            </p:txEl>
                                          </p:spTgt>
                                        </p:tgtEl>
                                        <p:attrNameLst>
                                          <p:attrName>style.visibility</p:attrName>
                                        </p:attrNameLst>
                                      </p:cBhvr>
                                      <p:to>
                                        <p:strVal val="visible"/>
                                      </p:to>
                                    </p:set>
                                    <p:animEffect transition="in" filter="slide(fromBottom)">
                                      <p:cBhvr>
                                        <p:cTn id="49" dur="500"/>
                                        <p:tgtEl>
                                          <p:spTgt spid="55">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nodeType="clickEffect">
                                  <p:stCondLst>
                                    <p:cond delay="0"/>
                                  </p:stCondLst>
                                  <p:childTnLst>
                                    <p:set>
                                      <p:cBhvr>
                                        <p:cTn id="53" dur="1" fill="hold">
                                          <p:stCondLst>
                                            <p:cond delay="0"/>
                                          </p:stCondLst>
                                        </p:cTn>
                                        <p:tgtEl>
                                          <p:spTgt spid="61"/>
                                        </p:tgtEl>
                                        <p:attrNameLst>
                                          <p:attrName>style.visibility</p:attrName>
                                        </p:attrNameLst>
                                      </p:cBhvr>
                                      <p:to>
                                        <p:strVal val="visible"/>
                                      </p:to>
                                    </p:set>
                                    <p:animEffect transition="in" filter="dissolve">
                                      <p:cBhvr>
                                        <p:cTn id="54" dur="500"/>
                                        <p:tgtEl>
                                          <p:spTgt spid="61"/>
                                        </p:tgtEl>
                                      </p:cBhvr>
                                    </p:animEffect>
                                  </p:childTnLst>
                                </p:cTn>
                              </p:par>
                            </p:childTnLst>
                          </p:cTn>
                        </p:par>
                        <p:par>
                          <p:cTn id="55" fill="hold">
                            <p:stCondLst>
                              <p:cond delay="500"/>
                            </p:stCondLst>
                            <p:childTnLst>
                              <p:par>
                                <p:cTn id="56" presetID="12" presetClass="entr" presetSubtype="4" fill="hold" grpId="0" nodeType="afterEffect">
                                  <p:stCondLst>
                                    <p:cond delay="0"/>
                                  </p:stCondLst>
                                  <p:childTnLst>
                                    <p:set>
                                      <p:cBhvr>
                                        <p:cTn id="57" dur="1" fill="hold">
                                          <p:stCondLst>
                                            <p:cond delay="0"/>
                                          </p:stCondLst>
                                        </p:cTn>
                                        <p:tgtEl>
                                          <p:spTgt spid="62">
                                            <p:txEl>
                                              <p:pRg st="0" end="0"/>
                                            </p:txEl>
                                          </p:spTgt>
                                        </p:tgtEl>
                                        <p:attrNameLst>
                                          <p:attrName>style.visibility</p:attrName>
                                        </p:attrNameLst>
                                      </p:cBhvr>
                                      <p:to>
                                        <p:strVal val="visible"/>
                                      </p:to>
                                    </p:set>
                                    <p:animEffect transition="in" filter="slide(fromBottom)">
                                      <p:cBhvr>
                                        <p:cTn id="58" dur="500"/>
                                        <p:tgtEl>
                                          <p:spTgt spid="62">
                                            <p:txEl>
                                              <p:pRg st="0" end="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2" presetClass="entr" presetSubtype="4" fill="hold" grpId="0" nodeType="clickEffect">
                                  <p:stCondLst>
                                    <p:cond delay="0"/>
                                  </p:stCondLst>
                                  <p:childTnLst>
                                    <p:set>
                                      <p:cBhvr>
                                        <p:cTn id="62" dur="1" fill="hold">
                                          <p:stCondLst>
                                            <p:cond delay="0"/>
                                          </p:stCondLst>
                                        </p:cTn>
                                        <p:tgtEl>
                                          <p:spTgt spid="62">
                                            <p:txEl>
                                              <p:pRg st="1" end="1"/>
                                            </p:txEl>
                                          </p:spTgt>
                                        </p:tgtEl>
                                        <p:attrNameLst>
                                          <p:attrName>style.visibility</p:attrName>
                                        </p:attrNameLst>
                                      </p:cBhvr>
                                      <p:to>
                                        <p:strVal val="visible"/>
                                      </p:to>
                                    </p:set>
                                    <p:animEffect transition="in" filter="slide(fromBottom)">
                                      <p:cBhvr>
                                        <p:cTn id="63" dur="500"/>
                                        <p:tgtEl>
                                          <p:spTgt spid="6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uiExpand="1" build="p"/>
      <p:bldP spid="55" grpId="0" uiExpand="1" build="p"/>
      <p:bldP spid="62" grpId="0" uiExpand="1" build="p"/>
      <p:bldP spid="69" grpId="0" uiExpand="1" build="p"/>
    </p:bldLst>
  </p:timing>
</p:sld>
</file>

<file path=ppt/theme/theme1.xml><?xml version="1.0" encoding="utf-8"?>
<a:theme xmlns:a="http://schemas.openxmlformats.org/drawingml/2006/main" name="Office 主题">
  <a:themeElements>
    <a:clrScheme name="Office">
      <a:dk1>
        <a:sysClr val="windowText" lastClr="000000"/>
      </a:dk1>
      <a:lt1>
        <a:sysClr val="window" lastClr="C7EDCC"/>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C7EDCC"/>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2354</TotalTime>
  <Words>3020</Words>
  <PresentationFormat>全屏显示(4:3)</PresentationFormat>
  <Paragraphs>471</Paragraphs>
  <Slides>51</Slides>
  <Notes>2</Notes>
  <HiddenSlides>0</HiddenSlides>
  <MMClips>0</MMClips>
  <ScaleCrop>false</ScaleCrop>
  <HeadingPairs>
    <vt:vector size="4" baseType="variant">
      <vt:variant>
        <vt:lpstr>主题</vt:lpstr>
      </vt:variant>
      <vt:variant>
        <vt:i4>1</vt:i4>
      </vt:variant>
      <vt:variant>
        <vt:lpstr>幻灯片标题</vt:lpstr>
      </vt:variant>
      <vt:variant>
        <vt:i4>51</vt:i4>
      </vt:variant>
    </vt:vector>
  </HeadingPairs>
  <TitlesOfParts>
    <vt:vector size="52"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cp:lastModifiedBy>cb</cp:lastModifiedBy>
  <cp:revision>271</cp:revision>
  <dcterms:modified xsi:type="dcterms:W3CDTF">2015-07-01T07:36:11Z</dcterms:modified>
</cp:coreProperties>
</file>